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5" r:id="rId4"/>
    <p:sldId id="274" r:id="rId5"/>
    <p:sldId id="273" r:id="rId6"/>
    <p:sldId id="272" r:id="rId7"/>
    <p:sldId id="271" r:id="rId8"/>
    <p:sldId id="270" r:id="rId9"/>
    <p:sldId id="269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602" autoAdjust="0"/>
  </p:normalViewPr>
  <p:slideViewPr>
    <p:cSldViewPr>
      <p:cViewPr varScale="1">
        <p:scale>
          <a:sx n="62" d="100"/>
          <a:sy n="62" d="100"/>
        </p:scale>
        <p:origin x="-768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7" Type="http://schemas.openxmlformats.org/officeDocument/2006/relationships/image" Target="../media/image68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Relationship Id="rId9" Type="http://schemas.openxmlformats.org/officeDocument/2006/relationships/image" Target="../media/image78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image" Target="../media/image82.wmf"/><Relationship Id="rId7" Type="http://schemas.openxmlformats.org/officeDocument/2006/relationships/image" Target="../media/image86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11A0-E9C2-441E-B2CD-CFD8D6E8D7B4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8A2C-D682-43F0-92EA-38143227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5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11A0-E9C2-441E-B2CD-CFD8D6E8D7B4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8A2C-D682-43F0-92EA-38143227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4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11A0-E9C2-441E-B2CD-CFD8D6E8D7B4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8A2C-D682-43F0-92EA-38143227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5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11A0-E9C2-441E-B2CD-CFD8D6E8D7B4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8A2C-D682-43F0-92EA-38143227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2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11A0-E9C2-441E-B2CD-CFD8D6E8D7B4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8A2C-D682-43F0-92EA-38143227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4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11A0-E9C2-441E-B2CD-CFD8D6E8D7B4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8A2C-D682-43F0-92EA-38143227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2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11A0-E9C2-441E-B2CD-CFD8D6E8D7B4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8A2C-D682-43F0-92EA-38143227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5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11A0-E9C2-441E-B2CD-CFD8D6E8D7B4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8A2C-D682-43F0-92EA-38143227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2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11A0-E9C2-441E-B2CD-CFD8D6E8D7B4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8A2C-D682-43F0-92EA-38143227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6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11A0-E9C2-441E-B2CD-CFD8D6E8D7B4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8A2C-D682-43F0-92EA-38143227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11A0-E9C2-441E-B2CD-CFD8D6E8D7B4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8A2C-D682-43F0-92EA-38143227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2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11A0-E9C2-441E-B2CD-CFD8D6E8D7B4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C8A2C-D682-43F0-92EA-38143227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1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image" Target="../media/image84.wmf"/><Relationship Id="rId18" Type="http://schemas.openxmlformats.org/officeDocument/2006/relationships/oleObject" Target="../embeddings/oleObject63.bin"/><Relationship Id="rId3" Type="http://schemas.openxmlformats.org/officeDocument/2006/relationships/oleObject" Target="../embeddings/oleObject56.bin"/><Relationship Id="rId7" Type="http://schemas.openxmlformats.org/officeDocument/2006/relationships/image" Target="../media/image79.emf"/><Relationship Id="rId12" Type="http://schemas.openxmlformats.org/officeDocument/2006/relationships/oleObject" Target="../embeddings/oleObject60.bin"/><Relationship Id="rId17" Type="http://schemas.openxmlformats.org/officeDocument/2006/relationships/image" Target="../media/image86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2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81.wmf"/><Relationship Id="rId11" Type="http://schemas.openxmlformats.org/officeDocument/2006/relationships/image" Target="../media/image83.wmf"/><Relationship Id="rId5" Type="http://schemas.openxmlformats.org/officeDocument/2006/relationships/oleObject" Target="../embeddings/oleObject57.bin"/><Relationship Id="rId15" Type="http://schemas.openxmlformats.org/officeDocument/2006/relationships/image" Target="../media/image85.wmf"/><Relationship Id="rId10" Type="http://schemas.openxmlformats.org/officeDocument/2006/relationships/oleObject" Target="../embeddings/oleObject59.bin"/><Relationship Id="rId19" Type="http://schemas.openxmlformats.org/officeDocument/2006/relationships/image" Target="../media/image87.wmf"/><Relationship Id="rId4" Type="http://schemas.openxmlformats.org/officeDocument/2006/relationships/image" Target="../media/image80.wmf"/><Relationship Id="rId9" Type="http://schemas.openxmlformats.org/officeDocument/2006/relationships/image" Target="../media/image82.wmf"/><Relationship Id="rId14" Type="http://schemas.openxmlformats.org/officeDocument/2006/relationships/oleObject" Target="../embeddings/oleObject6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emf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1.wmf"/><Relationship Id="rId3" Type="http://schemas.openxmlformats.org/officeDocument/2006/relationships/image" Target="../media/image15.png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0.wmf"/><Relationship Id="rId20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8.e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4.wmf"/><Relationship Id="rId5" Type="http://schemas.openxmlformats.org/officeDocument/2006/relationships/image" Target="../media/image17.png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6.png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Relationship Id="rId22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24.wmf"/><Relationship Id="rId3" Type="http://schemas.openxmlformats.org/officeDocument/2006/relationships/image" Target="../media/image27.png"/><Relationship Id="rId21" Type="http://schemas.openxmlformats.org/officeDocument/2006/relationships/oleObject" Target="../embeddings/oleObject19.bin"/><Relationship Id="rId7" Type="http://schemas.openxmlformats.org/officeDocument/2006/relationships/image" Target="../media/image19.wmf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4.bin"/><Relationship Id="rId5" Type="http://schemas.openxmlformats.org/officeDocument/2006/relationships/image" Target="../media/image29.png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30.e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28.png"/><Relationship Id="rId9" Type="http://schemas.openxmlformats.org/officeDocument/2006/relationships/image" Target="../media/image20.wmf"/><Relationship Id="rId14" Type="http://schemas.openxmlformats.org/officeDocument/2006/relationships/image" Target="../media/image22.wmf"/><Relationship Id="rId22" Type="http://schemas.openxmlformats.org/officeDocument/2006/relationships/image" Target="../media/image2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37.wmf"/><Relationship Id="rId3" Type="http://schemas.openxmlformats.org/officeDocument/2006/relationships/image" Target="../media/image41.png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6.wmf"/><Relationship Id="rId20" Type="http://schemas.openxmlformats.org/officeDocument/2006/relationships/image" Target="../media/image38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23.bin"/><Relationship Id="rId24" Type="http://schemas.openxmlformats.org/officeDocument/2006/relationships/image" Target="../media/image40.wmf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23" Type="http://schemas.openxmlformats.org/officeDocument/2006/relationships/oleObject" Target="../embeddings/oleObject29.bin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42.e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35.wmf"/><Relationship Id="rId22" Type="http://schemas.openxmlformats.org/officeDocument/2006/relationships/image" Target="../media/image3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45.wmf"/><Relationship Id="rId17" Type="http://schemas.openxmlformats.org/officeDocument/2006/relationships/image" Target="../media/image47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34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51.emf"/><Relationship Id="rId11" Type="http://schemas.openxmlformats.org/officeDocument/2006/relationships/oleObject" Target="../embeddings/oleObject32.bin"/><Relationship Id="rId5" Type="http://schemas.openxmlformats.org/officeDocument/2006/relationships/image" Target="../media/image50.png"/><Relationship Id="rId15" Type="http://schemas.openxmlformats.org/officeDocument/2006/relationships/image" Target="../media/image52.png"/><Relationship Id="rId10" Type="http://schemas.openxmlformats.org/officeDocument/2006/relationships/image" Target="../media/image44.wmf"/><Relationship Id="rId4" Type="http://schemas.openxmlformats.org/officeDocument/2006/relationships/image" Target="../media/image49.png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4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57.wmf"/><Relationship Id="rId3" Type="http://schemas.openxmlformats.org/officeDocument/2006/relationships/image" Target="../media/image59.png"/><Relationship Id="rId7" Type="http://schemas.openxmlformats.org/officeDocument/2006/relationships/image" Target="../media/image55.wmf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61.png"/><Relationship Id="rId5" Type="http://schemas.openxmlformats.org/officeDocument/2006/relationships/image" Target="../media/image54.wmf"/><Relationship Id="rId15" Type="http://schemas.openxmlformats.org/officeDocument/2006/relationships/image" Target="../media/image58.wmf"/><Relationship Id="rId10" Type="http://schemas.openxmlformats.org/officeDocument/2006/relationships/image" Target="../media/image60.e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56.wmf"/><Relationship Id="rId14" Type="http://schemas.openxmlformats.org/officeDocument/2006/relationships/oleObject" Target="../embeddings/oleObject3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66.wmf"/><Relationship Id="rId18" Type="http://schemas.openxmlformats.org/officeDocument/2006/relationships/image" Target="../media/image68.wmf"/><Relationship Id="rId3" Type="http://schemas.openxmlformats.org/officeDocument/2006/relationships/image" Target="../media/image69.png"/><Relationship Id="rId7" Type="http://schemas.openxmlformats.org/officeDocument/2006/relationships/image" Target="../media/image63.wmf"/><Relationship Id="rId12" Type="http://schemas.openxmlformats.org/officeDocument/2006/relationships/oleObject" Target="../embeddings/oleObject44.bin"/><Relationship Id="rId17" Type="http://schemas.openxmlformats.org/officeDocument/2006/relationships/oleObject" Target="../embeddings/oleObject4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60.e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65.wmf"/><Relationship Id="rId5" Type="http://schemas.openxmlformats.org/officeDocument/2006/relationships/image" Target="../media/image62.wmf"/><Relationship Id="rId15" Type="http://schemas.openxmlformats.org/officeDocument/2006/relationships/image" Target="../media/image67.wmf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40.bin"/><Relationship Id="rId9" Type="http://schemas.openxmlformats.org/officeDocument/2006/relationships/image" Target="../media/image64.wmf"/><Relationship Id="rId14" Type="http://schemas.openxmlformats.org/officeDocument/2006/relationships/oleObject" Target="../embeddings/oleObject4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image" Target="../media/image74.wmf"/><Relationship Id="rId18" Type="http://schemas.openxmlformats.org/officeDocument/2006/relationships/oleObject" Target="../embeddings/oleObject54.bin"/><Relationship Id="rId3" Type="http://schemas.openxmlformats.org/officeDocument/2006/relationships/oleObject" Target="../embeddings/oleObject47.bin"/><Relationship Id="rId21" Type="http://schemas.openxmlformats.org/officeDocument/2006/relationships/image" Target="../media/image78.wmf"/><Relationship Id="rId7" Type="http://schemas.openxmlformats.org/officeDocument/2006/relationships/oleObject" Target="../embeddings/oleObject49.bin"/><Relationship Id="rId12" Type="http://schemas.openxmlformats.org/officeDocument/2006/relationships/oleObject" Target="../embeddings/oleObject51.bin"/><Relationship Id="rId17" Type="http://schemas.openxmlformats.org/officeDocument/2006/relationships/image" Target="../media/image76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53.bin"/><Relationship Id="rId20" Type="http://schemas.openxmlformats.org/officeDocument/2006/relationships/oleObject" Target="../embeddings/oleObject55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71.wmf"/><Relationship Id="rId11" Type="http://schemas.openxmlformats.org/officeDocument/2006/relationships/image" Target="../media/image79.emf"/><Relationship Id="rId5" Type="http://schemas.openxmlformats.org/officeDocument/2006/relationships/oleObject" Target="../embeddings/oleObject48.bin"/><Relationship Id="rId15" Type="http://schemas.openxmlformats.org/officeDocument/2006/relationships/image" Target="../media/image75.wmf"/><Relationship Id="rId10" Type="http://schemas.openxmlformats.org/officeDocument/2006/relationships/image" Target="../media/image73.wmf"/><Relationship Id="rId19" Type="http://schemas.openxmlformats.org/officeDocument/2006/relationships/image" Target="../media/image77.wmf"/><Relationship Id="rId4" Type="http://schemas.openxmlformats.org/officeDocument/2006/relationships/image" Target="../media/image70.wmf"/><Relationship Id="rId9" Type="http://schemas.openxmlformats.org/officeDocument/2006/relationships/oleObject" Target="../embeddings/oleObject50.bin"/><Relationship Id="rId14" Type="http://schemas.openxmlformats.org/officeDocument/2006/relationships/oleObject" Target="../embeddings/oleObject5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76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2796883"/>
              </p:ext>
            </p:extLst>
          </p:nvPr>
        </p:nvGraphicFramePr>
        <p:xfrm>
          <a:off x="88900" y="1759310"/>
          <a:ext cx="89662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9" name="Equation" r:id="rId3" imgW="8966160" imgH="634680" progId="Equation.DSMT4">
                  <p:embed/>
                </p:oleObj>
              </mc:Choice>
              <mc:Fallback>
                <p:oleObj name="Equation" r:id="rId3" imgW="896616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900" y="1759310"/>
                        <a:ext cx="89662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101610"/>
              </p:ext>
            </p:extLst>
          </p:nvPr>
        </p:nvGraphicFramePr>
        <p:xfrm>
          <a:off x="93663" y="5250480"/>
          <a:ext cx="74422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0" name="Equation" r:id="rId5" imgW="7441920" imgH="634680" progId="Equation.DSMT4">
                  <p:embed/>
                </p:oleObj>
              </mc:Choice>
              <mc:Fallback>
                <p:oleObj name="Equation" r:id="rId5" imgW="744192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3663" y="5250480"/>
                        <a:ext cx="74422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495" y="2290575"/>
            <a:ext cx="4440859" cy="297749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304078"/>
              </p:ext>
            </p:extLst>
          </p:nvPr>
        </p:nvGraphicFramePr>
        <p:xfrm>
          <a:off x="696060" y="2442365"/>
          <a:ext cx="44831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1" name="Equation" r:id="rId8" imgW="4483080" imgH="812520" progId="Equation.DSMT4">
                  <p:embed/>
                </p:oleObj>
              </mc:Choice>
              <mc:Fallback>
                <p:oleObj name="Equation" r:id="rId8" imgW="448308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96060" y="2442365"/>
                        <a:ext cx="448310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454859"/>
              </p:ext>
            </p:extLst>
          </p:nvPr>
        </p:nvGraphicFramePr>
        <p:xfrm>
          <a:off x="94195" y="3353105"/>
          <a:ext cx="34544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2" name="Equation" r:id="rId10" imgW="3454200" imgH="812520" progId="Equation.DSMT4">
                  <p:embed/>
                </p:oleObj>
              </mc:Choice>
              <mc:Fallback>
                <p:oleObj name="Equation" r:id="rId10" imgW="345420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4195" y="3353105"/>
                        <a:ext cx="345440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8862428"/>
              </p:ext>
            </p:extLst>
          </p:nvPr>
        </p:nvGraphicFramePr>
        <p:xfrm>
          <a:off x="700330" y="5955580"/>
          <a:ext cx="34163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3" name="Equation" r:id="rId12" imgW="3416040" imgH="812520" progId="Equation.DSMT4">
                  <p:embed/>
                </p:oleObj>
              </mc:Choice>
              <mc:Fallback>
                <p:oleObj name="Equation" r:id="rId12" imgW="341604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00330" y="5955580"/>
                        <a:ext cx="341630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33437"/>
              </p:ext>
            </p:extLst>
          </p:nvPr>
        </p:nvGraphicFramePr>
        <p:xfrm>
          <a:off x="4572000" y="5955580"/>
          <a:ext cx="34290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4" name="Equation" r:id="rId14" imgW="3429000" imgH="812520" progId="Equation.DSMT4">
                  <p:embed/>
                </p:oleObj>
              </mc:Choice>
              <mc:Fallback>
                <p:oleObj name="Equation" r:id="rId14" imgW="342900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572000" y="5955580"/>
                        <a:ext cx="342900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8300" y="2632977"/>
            <a:ext cx="758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Mà</a:t>
            </a:r>
            <a:r>
              <a:rPr lang="en-US" sz="2600" dirty="0" smtClean="0"/>
              <a:t> </a:t>
            </a:r>
            <a:endParaRPr lang="en-US" sz="2600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124147"/>
            <a:ext cx="758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Mà</a:t>
            </a:r>
            <a:r>
              <a:rPr lang="en-US" sz="2600" dirty="0" smtClean="0"/>
              <a:t> </a:t>
            </a:r>
            <a:endParaRPr lang="en-US" sz="2600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3841131"/>
              </p:ext>
            </p:extLst>
          </p:nvPr>
        </p:nvGraphicFramePr>
        <p:xfrm>
          <a:off x="6797675" y="1076325"/>
          <a:ext cx="1206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5" name="Equation" r:id="rId16" imgW="1206360" imgH="533160" progId="Equation.DSMT4">
                  <p:embed/>
                </p:oleObj>
              </mc:Choice>
              <mc:Fallback>
                <p:oleObj name="Equation" r:id="rId16" imgW="120636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75" y="1076325"/>
                        <a:ext cx="12065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0" y="-4803"/>
            <a:ext cx="9144000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pt-BR" altLang="en-US" sz="2800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BT8:</a:t>
            </a:r>
            <a:r>
              <a:rPr kumimoji="0" lang="pt-BR" altLang="en-US" sz="2800" b="1" i="0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Cho tam giác ABC có AB = 5, BC = 7, AC = 8.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CC00CC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a) Tính </a:t>
            </a:r>
            <a:endParaRPr lang="en-US" altLang="en-US" sz="2800" b="1" dirty="0">
              <a:solidFill>
                <a:srgbClr val="CC00CC"/>
              </a:solidFill>
              <a:latin typeface="+mn-lt"/>
            </a:endParaRPr>
          </a:p>
          <a:p>
            <a:pPr lvl="0" eaLnBrk="0" hangingPunct="0">
              <a:lnSpc>
                <a:spcPct val="125000"/>
              </a:lnSpc>
              <a:tabLst/>
            </a:pP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b) Gọi D là điểm trên CA sao cho CD = 3. </a:t>
            </a: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CC00CC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Tính </a:t>
            </a:r>
            <a:endParaRPr lang="pt-BR" altLang="en-US" sz="2800" b="1" dirty="0">
              <a:solidFill>
                <a:srgbClr val="CC00CC"/>
              </a:solidFill>
              <a:latin typeface="+mn-lt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535531"/>
              </p:ext>
            </p:extLst>
          </p:nvPr>
        </p:nvGraphicFramePr>
        <p:xfrm>
          <a:off x="1200150" y="544513"/>
          <a:ext cx="2641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6" name="Equation" r:id="rId18" imgW="2641320" imgH="533160" progId="Equation.DSMT4">
                  <p:embed/>
                </p:oleObj>
              </mc:Choice>
              <mc:Fallback>
                <p:oleObj name="Equation" r:id="rId18" imgW="264132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544513"/>
                        <a:ext cx="26416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504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0" y="0"/>
                <a:ext cx="9144000" cy="12317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pt-BR" altLang="en-US" sz="2800" b="1" i="0" u="sng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BT9:</a:t>
                </a:r>
                <a:r>
                  <a:rPr kumimoji="0" lang="pt-BR" altLang="en-US" sz="2800" b="1" i="0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pt-BR" alt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Cho các véctơ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pt-BR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  <m:t>𝒂</m:t>
                        </m:r>
                      </m:e>
                    </m:acc>
                    <m:r>
                      <a:rPr kumimoji="0" lang="en-US" alt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cs typeface="Times New Roman" pitchFamily="18" charset="0"/>
                      </a:rPr>
                      <m:t>, </m:t>
                    </m:r>
                    <m:acc>
                      <m:accPr>
                        <m:chr m:val="⃗"/>
                        <m:ctrlP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kumimoji="0" lang="pt-BR" alt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 có độ dài bằng 1 và thoả mãn điều kiện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pt-BR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  <m:t>𝟐</m:t>
                        </m:r>
                        <m:acc>
                          <m:accPr>
                            <m:chr m:val="⃗"/>
                            <m:ctrlPr>
                              <a:rPr kumimoji="0" lang="en-US" altLang="en-US" sz="28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kumimoji="0" lang="en-US" altLang="en-US" sz="28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cs typeface="Times New Roman" pitchFamily="18" charset="0"/>
                              </a:rPr>
                              <m:t>𝒂</m:t>
                            </m:r>
                          </m:e>
                        </m:acc>
                        <m: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  <m:t>−</m:t>
                        </m:r>
                        <m: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  <m:t>𝟑</m:t>
                        </m:r>
                        <m:acc>
                          <m:accPr>
                            <m:chr m:val="⃗"/>
                            <m:ctrlPr>
                              <a:rPr kumimoji="0" lang="en-US" altLang="en-US" sz="28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kumimoji="0" lang="en-US" altLang="en-US" sz="28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cs typeface="Times New Roman" pitchFamily="18" charset="0"/>
                              </a:rPr>
                              <m:t>𝒃</m:t>
                            </m:r>
                          </m:e>
                        </m:acc>
                      </m:e>
                    </m:d>
                    <m:r>
                      <a:rPr kumimoji="0" lang="en-US" alt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cs typeface="Times New Roman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  <m:t>𝟕</m:t>
                        </m:r>
                      </m:e>
                    </m:rad>
                  </m:oMath>
                </a14:m>
                <a:r>
                  <a:rPr kumimoji="0" lang="pt-BR" alt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. </a:t>
                </a:r>
                <a:r>
                  <a:rPr kumimoji="0" lang="pt-BR" alt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CC00CC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Tính góc</a:t>
                </a:r>
                <a:r>
                  <a:rPr kumimoji="0" lang="pt-BR" altLang="en-US" sz="2800" b="1" i="0" u="none" strike="noStrike" cap="none" normalizeH="0" dirty="0" smtClean="0">
                    <a:ln>
                      <a:noFill/>
                    </a:ln>
                    <a:solidFill>
                      <a:srgbClr val="CC00CC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 giữa 2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CC00CC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CC00CC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</m:acc>
                    <m:r>
                      <a:rPr kumimoji="0" lang="en-US" alt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Cambria Math"/>
                        <a:cs typeface="Times New Roman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CC00CC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CC00CC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</m:e>
                    </m:acc>
                  </m:oMath>
                </a14:m>
                <a:endParaRPr kumimoji="0" lang="pt-BR" altLang="en-US" sz="2800" b="1" i="1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144000" cy="1231747"/>
              </a:xfrm>
              <a:prstGeom prst="rect">
                <a:avLst/>
              </a:prstGeom>
              <a:blipFill rotWithShape="1">
                <a:blip r:embed="rId2"/>
                <a:stretch>
                  <a:fillRect l="-1333" b="-4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245985" y="1000360"/>
                <a:ext cx="6697061" cy="58517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5000"/>
                  </a:lnSpc>
                  <a:tabLst>
                    <a:tab pos="461963" algn="l"/>
                  </a:tabLst>
                </a:pPr>
                <a:r>
                  <a:rPr kumimoji="0" lang="en-US" altLang="en-US" sz="280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altLang="en-US" sz="280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kumimoji="0" lang="pt-BR" altLang="en-US" sz="280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kumimoji="0" lang="en-US" altLang="en-US" sz="2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  <m:acc>
                              <m:accPr>
                                <m:chr m:val="⃗"/>
                                <m:ctrlPr>
                                  <a:rPr kumimoji="0" lang="en-US" altLang="en-US" sz="280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accPr>
                              <m:e>
                                <m:r>
                                  <a:rPr kumimoji="0" lang="en-US" altLang="en-US" sz="28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cs typeface="Times New Roman" pitchFamily="18" charset="0"/>
                                  </a:rPr>
                                  <m:t>𝑎</m:t>
                                </m:r>
                              </m:e>
                            </m:acc>
                            <m:r>
                              <a:rPr kumimoji="0" lang="en-US" altLang="en-US" sz="28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/>
                                <a:cs typeface="Times New Roman" pitchFamily="18" charset="0"/>
                              </a:rPr>
                              <m:t>−3</m:t>
                            </m:r>
                            <m:acc>
                              <m:accPr>
                                <m:chr m:val="⃗"/>
                                <m:ctrlPr>
                                  <a:rPr kumimoji="0" lang="en-US" altLang="en-US" sz="280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accPr>
                              <m:e>
                                <m:r>
                                  <a:rPr kumimoji="0" lang="en-US" altLang="en-US" sz="28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cs typeface="Times New Roman" pitchFamily="18" charset="0"/>
                                  </a:rPr>
                                  <m:t>𝑏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kumimoji="0" lang="en-US" altLang="en-US" sz="2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kumimoji="0" lang="en-US" altLang="en-US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kumimoji="0" lang="en-US" altLang="en-US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cs typeface="Times New Roman" pitchFamily="18" charset="0"/>
                      </a:rPr>
                      <m:t>7</m:t>
                    </m:r>
                  </m:oMath>
                </a14:m>
                <a:endParaRPr kumimoji="0" lang="en-US" altLang="en-US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 Math"/>
                  <a:cs typeface="Times New Roman" pitchFamily="18" charset="0"/>
                </a:endParaRPr>
              </a:p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⇔4</m:t>
                      </m:r>
                      <m:sSup>
                        <m:sSupPr>
                          <m:ctrlPr>
                            <a:rPr kumimoji="0" lang="en-US" altLang="en-US" sz="280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kumimoji="0" lang="en-US" altLang="en-US" sz="280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en-US" sz="28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p>
                          <m:r>
                            <a:rPr kumimoji="0" lang="en-US" altLang="en-US" sz="2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−12</m:t>
                      </m:r>
                      <m:acc>
                        <m:accPr>
                          <m:chr m:val="⃗"/>
                          <m:ctrlPr>
                            <a:rPr kumimoji="0" lang="en-US" altLang="en-US" sz="280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kumimoji="0" lang="en-US" altLang="en-US" sz="2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</m:acc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cs typeface="Times New Roman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kumimoji="0" lang="en-US" altLang="en-US" sz="280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kumimoji="0" lang="en-US" altLang="en-US" sz="2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</m:acc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cs typeface="Times New Roman" pitchFamily="18" charset="0"/>
                        </a:rPr>
                        <m:t>+9</m:t>
                      </m:r>
                      <m:sSup>
                        <m:sSupPr>
                          <m:ctrlPr>
                            <a:rPr kumimoji="0" lang="en-US" altLang="en-US" sz="280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kumimoji="0" lang="en-US" altLang="en-US" sz="280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en-US" sz="28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  <m:t>𝑏</m:t>
                              </m:r>
                            </m:e>
                          </m:acc>
                        </m:e>
                        <m:sup>
                          <m:r>
                            <a:rPr kumimoji="0" lang="en-US" altLang="en-US" sz="2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cs typeface="Times New Roman" pitchFamily="18" charset="0"/>
                        </a:rPr>
                        <m:t>=7</m:t>
                      </m:r>
                    </m:oMath>
                  </m:oMathPara>
                </a14:m>
                <a:endParaRPr lang="en-US" sz="2800" i="1" dirty="0" smtClean="0">
                  <a:solidFill>
                    <a:schemeClr val="tx1"/>
                  </a:solidFill>
                </a:endParaRPr>
              </a:p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⇔</m:t>
                      </m:r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4.1</m:t>
                      </m:r>
                      <m:r>
                        <a:rPr kumimoji="0" lang="en-US" altLang="en-US" sz="28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2</m:t>
                      </m:r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−12</m:t>
                      </m:r>
                      <m:d>
                        <m:dPr>
                          <m:begChr m:val="|"/>
                          <m:endChr m:val="|"/>
                          <m:ctrlPr>
                            <a:rPr kumimoji="0" lang="en-US" altLang="en-US" sz="280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0" lang="en-US" altLang="en-US" sz="280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en-US" sz="28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.</m:t>
                      </m:r>
                      <m:d>
                        <m:dPr>
                          <m:begChr m:val="|"/>
                          <m:endChr m:val="|"/>
                          <m:ctrlPr>
                            <a:rPr kumimoji="0" lang="en-US" altLang="en-US" sz="280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0" lang="en-US" altLang="en-US" sz="280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en-US" sz="28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.</m:t>
                      </m:r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𝑐𝑜𝑠</m:t>
                      </m:r>
                      <m:d>
                        <m:dPr>
                          <m:ctrlPr>
                            <a:rPr kumimoji="0" lang="en-US" altLang="en-US" sz="280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0" lang="en-US" altLang="en-US" sz="280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en-US" sz="28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e>
                          </m:acc>
                          <m:r>
                            <a:rPr kumimoji="0" lang="en-US" altLang="en-US" sz="2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cs typeface="Times New Roman" pitchFamily="18" charset="0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kumimoji="0" lang="en-US" altLang="en-US" sz="280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en-US" sz="28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+9.1</m:t>
                      </m:r>
                      <m:r>
                        <a:rPr kumimoji="0" lang="en-US" altLang="en-US" sz="28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2</m:t>
                      </m:r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=7</m:t>
                      </m:r>
                    </m:oMath>
                  </m:oMathPara>
                </a14:m>
                <a:endParaRPr lang="en-US" sz="2800" i="1" dirty="0" smtClean="0">
                  <a:solidFill>
                    <a:schemeClr val="tx1"/>
                  </a:solidFill>
                </a:endParaRPr>
              </a:p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⇔4−12.1.1.</m:t>
                      </m:r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𝑐𝑜𝑠</m:t>
                      </m:r>
                      <m:d>
                        <m:dPr>
                          <m:ctrlPr>
                            <a:rPr kumimoji="0" lang="en-US" altLang="en-US" sz="280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0" lang="en-US" altLang="en-US" sz="280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en-US" sz="28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e>
                          </m:acc>
                          <m:r>
                            <a:rPr kumimoji="0" lang="en-US" altLang="en-US" sz="2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cs typeface="Times New Roman" pitchFamily="18" charset="0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kumimoji="0" lang="en-US" altLang="en-US" sz="280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en-US" sz="28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+9=7</m:t>
                      </m:r>
                    </m:oMath>
                  </m:oMathPara>
                </a14:m>
                <a:endParaRPr kumimoji="0" lang="en-US" altLang="en-US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 Math"/>
                  <a:ea typeface="Cambria Math"/>
                  <a:cs typeface="Times New Roman" pitchFamily="18" charset="0"/>
                </a:endParaRPr>
              </a:p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⇔−12.</m:t>
                      </m:r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𝑐𝑜𝑠</m:t>
                      </m:r>
                      <m:d>
                        <m:dPr>
                          <m:ctrlPr>
                            <a:rPr kumimoji="0" lang="en-US" altLang="en-US" sz="280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0" lang="en-US" altLang="en-US" sz="280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en-US" sz="28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e>
                          </m:acc>
                          <m:r>
                            <a:rPr kumimoji="0" lang="en-US" altLang="en-US" sz="2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cs typeface="Times New Roman" pitchFamily="18" charset="0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kumimoji="0" lang="en-US" altLang="en-US" sz="280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en-US" sz="28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=−6</m:t>
                      </m:r>
                    </m:oMath>
                  </m:oMathPara>
                </a14:m>
                <a:endParaRPr lang="en-US" sz="2800" i="1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⇔</m:t>
                      </m:r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𝑐𝑜𝑠</m:t>
                      </m:r>
                      <m:d>
                        <m:dPr>
                          <m:ctrlPr>
                            <a:rPr kumimoji="0" lang="en-US" altLang="en-US" sz="280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0" lang="en-US" altLang="en-US" sz="280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en-US" sz="28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e>
                          </m:acc>
                          <m:r>
                            <a:rPr kumimoji="0" lang="en-US" altLang="en-US" sz="2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cs typeface="Times New Roman" pitchFamily="18" charset="0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kumimoji="0" lang="en-US" altLang="en-US" sz="280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en-US" sz="28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n-US" altLang="en-US" sz="2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kumimoji="0" lang="en-US" altLang="en-US" sz="2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0" lang="en-US" altLang="en-US" sz="2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800" i="1" dirty="0" smtClean="0">
                  <a:solidFill>
                    <a:schemeClr val="tx1"/>
                  </a:solidFill>
                </a:endParaRPr>
              </a:p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  <m:d>
                        <m:dPr>
                          <m:ctrlPr>
                            <a:rPr kumimoji="0" lang="en-US" altLang="en-US" sz="280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0" lang="en-US" altLang="en-US" sz="280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en-US" sz="28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e>
                          </m:acc>
                          <m:r>
                            <a:rPr kumimoji="0" lang="en-US" altLang="en-US" sz="2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cs typeface="Times New Roman" pitchFamily="18" charset="0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kumimoji="0" lang="en-US" altLang="en-US" sz="280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en-US" sz="28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  <m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0" lang="en-US" altLang="en-US" sz="2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kumimoji="0" lang="en-US" altLang="en-US" sz="2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cs typeface="Times New Roman" pitchFamily="18" charset="0"/>
                            </a:rPr>
                            <m:t>60</m:t>
                          </m:r>
                        </m:e>
                        <m:sup>
                          <m:r>
                            <a:rPr kumimoji="0" lang="en-US" altLang="en-US" sz="28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cs typeface="Times New Roman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985" y="1000360"/>
                <a:ext cx="6697061" cy="585179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281785" y="1342762"/>
            <a:ext cx="303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FF9900"/>
                </a:solidFill>
              </a:rPr>
              <a:t>(</a:t>
            </a:r>
            <a:r>
              <a:rPr lang="en-US" sz="2600" dirty="0" err="1" smtClean="0">
                <a:solidFill>
                  <a:srgbClr val="FF9900"/>
                </a:solidFill>
              </a:rPr>
              <a:t>Bình</a:t>
            </a:r>
            <a:r>
              <a:rPr lang="en-US" sz="2600" dirty="0" smtClean="0">
                <a:solidFill>
                  <a:srgbClr val="FF9900"/>
                </a:solidFill>
              </a:rPr>
              <a:t> </a:t>
            </a:r>
            <a:r>
              <a:rPr lang="en-US" sz="2600" dirty="0" err="1" smtClean="0">
                <a:solidFill>
                  <a:srgbClr val="FF9900"/>
                </a:solidFill>
              </a:rPr>
              <a:t>phương</a:t>
            </a:r>
            <a:r>
              <a:rPr lang="en-US" sz="2600" dirty="0" smtClean="0">
                <a:solidFill>
                  <a:srgbClr val="FF9900"/>
                </a:solidFill>
              </a:rPr>
              <a:t> 2 </a:t>
            </a:r>
            <a:r>
              <a:rPr lang="en-US" sz="2600" dirty="0" err="1" smtClean="0">
                <a:solidFill>
                  <a:srgbClr val="FF9900"/>
                </a:solidFill>
              </a:rPr>
              <a:t>vế</a:t>
            </a:r>
            <a:r>
              <a:rPr lang="en-US" sz="2600" dirty="0" smtClean="0">
                <a:solidFill>
                  <a:srgbClr val="FF9900"/>
                </a:solidFill>
              </a:rPr>
              <a:t>)</a:t>
            </a:r>
            <a:endParaRPr lang="en-US" sz="2600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4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7218"/>
            <a:ext cx="9144000" cy="1046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0">
              <a:lnSpc>
                <a:spcPct val="114000"/>
              </a:lnSpc>
              <a:tabLst/>
            </a:pPr>
            <a:r>
              <a:rPr lang="en-GB" sz="2800" b="1" u="sng" dirty="0" smtClean="0">
                <a:solidFill>
                  <a:srgbClr val="00B050"/>
                </a:solidFill>
                <a:latin typeface="+mn-lt"/>
              </a:rPr>
              <a:t>BT1</a:t>
            </a:r>
            <a:r>
              <a:rPr lang="en-GB" sz="2800" b="1" u="sng" dirty="0" smtClean="0">
                <a:solidFill>
                  <a:srgbClr val="00B050"/>
                </a:solidFill>
                <a:latin typeface="+mn-lt"/>
              </a:rPr>
              <a:t>:</a:t>
            </a:r>
            <a:r>
              <a:rPr lang="en-GB" sz="2800" b="1" dirty="0" smtClean="0">
                <a:solidFill>
                  <a:srgbClr val="00B050"/>
                </a:solidFill>
                <a:latin typeface="+mn-lt"/>
              </a:rPr>
              <a:t> </a:t>
            </a:r>
            <a:r>
              <a:rPr lang="pt-BR" sz="2800" b="1" dirty="0">
                <a:solidFill>
                  <a:srgbClr val="00B050"/>
                </a:solidFill>
                <a:latin typeface="+mn-lt"/>
              </a:rPr>
              <a:t>Cho tứ giác </a:t>
            </a:r>
            <a:r>
              <a:rPr lang="pt-BR" sz="2800" b="1" dirty="0" smtClean="0">
                <a:solidFill>
                  <a:srgbClr val="00B050"/>
                </a:solidFill>
                <a:latin typeface="+mn-lt"/>
              </a:rPr>
              <a:t>ABCD. </a:t>
            </a:r>
            <a:r>
              <a:rPr lang="pt-BR" sz="2800" b="1" dirty="0">
                <a:solidFill>
                  <a:srgbClr val="00B050"/>
                </a:solidFill>
                <a:latin typeface="+mn-lt"/>
              </a:rPr>
              <a:t>Gọi I, </a:t>
            </a:r>
            <a:r>
              <a:rPr lang="pt-BR" sz="2800" b="1" dirty="0" smtClean="0">
                <a:solidFill>
                  <a:srgbClr val="00B050"/>
                </a:solidFill>
                <a:latin typeface="+mn-lt"/>
              </a:rPr>
              <a:t>J, </a:t>
            </a:r>
            <a:r>
              <a:rPr lang="en-US" sz="2800" b="1" dirty="0" smtClean="0">
                <a:solidFill>
                  <a:srgbClr val="00B050"/>
                </a:solidFill>
                <a:latin typeface="+mn-lt"/>
              </a:rPr>
              <a:t>O</a:t>
            </a:r>
            <a:r>
              <a:rPr lang="pt-BR" sz="2800" b="1" dirty="0" smtClean="0">
                <a:solidFill>
                  <a:srgbClr val="00B050"/>
                </a:solidFill>
                <a:latin typeface="+mn-lt"/>
              </a:rPr>
              <a:t> </a:t>
            </a:r>
            <a:r>
              <a:rPr lang="pt-BR" sz="2800" b="1" dirty="0">
                <a:solidFill>
                  <a:srgbClr val="00B050"/>
                </a:solidFill>
                <a:latin typeface="+mn-lt"/>
              </a:rPr>
              <a:t>lần lượt là trung điểm của </a:t>
            </a:r>
            <a:r>
              <a:rPr lang="pt-BR" sz="2800" b="1" dirty="0" smtClean="0">
                <a:solidFill>
                  <a:srgbClr val="00B050"/>
                </a:solidFill>
                <a:latin typeface="+mn-lt"/>
              </a:rPr>
              <a:t>AB, CD và IJ. </a:t>
            </a:r>
            <a:r>
              <a:rPr lang="pt-BR" sz="2800" b="1" i="1" u="sng" dirty="0" smtClean="0">
                <a:solidFill>
                  <a:srgbClr val="00B050"/>
                </a:solidFill>
                <a:latin typeface="+mn-lt"/>
              </a:rPr>
              <a:t>CMR:</a:t>
            </a:r>
            <a:endParaRPr lang="en-US" sz="2800" b="1" i="1" u="sng" dirty="0">
              <a:solidFill>
                <a:srgbClr val="00B050"/>
              </a:solidFill>
              <a:latin typeface="+mn-lt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960694"/>
              </p:ext>
            </p:extLst>
          </p:nvPr>
        </p:nvGraphicFramePr>
        <p:xfrm>
          <a:off x="163575" y="1056845"/>
          <a:ext cx="4787900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" name="Equation" r:id="rId3" imgW="4787640" imgH="1688760" progId="Equation.DSMT4">
                  <p:embed/>
                </p:oleObj>
              </mc:Choice>
              <mc:Fallback>
                <p:oleObj name="Equation" r:id="rId3" imgW="4787640" imgH="1688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3575" y="1056845"/>
                        <a:ext cx="4787900" cy="168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950" y="469095"/>
            <a:ext cx="3822966" cy="239548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" name="TextBox 6"/>
          <p:cNvSpPr txBox="1"/>
          <p:nvPr/>
        </p:nvSpPr>
        <p:spPr>
          <a:xfrm>
            <a:off x="-17690" y="2745945"/>
            <a:ext cx="9161690" cy="1044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nl-NL" sz="2800" b="1" u="sng" dirty="0" smtClean="0">
                <a:solidFill>
                  <a:srgbClr val="00B050"/>
                </a:solidFill>
              </a:rPr>
              <a:t>BT2:</a:t>
            </a:r>
            <a:r>
              <a:rPr lang="nl-NL" sz="2800" b="1" dirty="0" smtClean="0">
                <a:solidFill>
                  <a:srgbClr val="00B050"/>
                </a:solidFill>
              </a:rPr>
              <a:t> </a:t>
            </a:r>
            <a:r>
              <a:rPr lang="nl-NL" sz="2800" b="1" dirty="0">
                <a:solidFill>
                  <a:srgbClr val="00B050"/>
                </a:solidFill>
              </a:rPr>
              <a:t>Cho tam giác </a:t>
            </a:r>
            <a:r>
              <a:rPr lang="nl-NL" sz="2800" b="1" dirty="0" smtClean="0">
                <a:solidFill>
                  <a:srgbClr val="00B050"/>
                </a:solidFill>
              </a:rPr>
              <a:t>ABC. </a:t>
            </a:r>
            <a:r>
              <a:rPr lang="nl-NL" sz="2800" b="1" dirty="0">
                <a:solidFill>
                  <a:srgbClr val="00B050"/>
                </a:solidFill>
              </a:rPr>
              <a:t>Gọi M, N, P lần lượt là trung điểm của </a:t>
            </a:r>
            <a:r>
              <a:rPr lang="nl-NL" sz="2800" b="1" dirty="0" smtClean="0">
                <a:solidFill>
                  <a:srgbClr val="00B050"/>
                </a:solidFill>
              </a:rPr>
              <a:t>BC, CA và AB. </a:t>
            </a:r>
            <a:r>
              <a:rPr lang="nl-NL" sz="2800" b="1" dirty="0">
                <a:solidFill>
                  <a:srgbClr val="00B050"/>
                </a:solidFill>
              </a:rPr>
              <a:t>Chứng minh rằng</a:t>
            </a:r>
            <a:r>
              <a:rPr lang="vi-VN" sz="2800" b="1" dirty="0" smtClean="0">
                <a:solidFill>
                  <a:srgbClr val="00B050"/>
                </a:solidFill>
              </a:rPr>
              <a:t>:</a:t>
            </a:r>
            <a:endParaRPr lang="en-US" sz="2800" b="1" dirty="0">
              <a:solidFill>
                <a:srgbClr val="00B05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93876"/>
              </p:ext>
            </p:extLst>
          </p:nvPr>
        </p:nvGraphicFramePr>
        <p:xfrm>
          <a:off x="173834" y="3732580"/>
          <a:ext cx="5384801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Equation" r:id="rId6" imgW="5384520" imgH="3085920" progId="Equation.DSMT4">
                  <p:embed/>
                </p:oleObj>
              </mc:Choice>
              <mc:Fallback>
                <p:oleObj name="Equation" r:id="rId6" imgW="5384520" imgH="308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3834" y="3732580"/>
                        <a:ext cx="5384801" cy="308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475" y="3277210"/>
            <a:ext cx="4174225" cy="3033671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4" name="TextBox 13"/>
          <p:cNvSpPr txBox="1"/>
          <p:nvPr/>
        </p:nvSpPr>
        <p:spPr>
          <a:xfrm>
            <a:off x="5634530" y="6313010"/>
            <a:ext cx="303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CC00CC"/>
                </a:solidFill>
              </a:rPr>
              <a:t>với</a:t>
            </a:r>
            <a:r>
              <a:rPr lang="en-US" sz="2800" dirty="0" smtClean="0">
                <a:solidFill>
                  <a:srgbClr val="CC00CC"/>
                </a:solidFill>
              </a:rPr>
              <a:t> O </a:t>
            </a:r>
            <a:r>
              <a:rPr lang="en-US" sz="2800" dirty="0" err="1" smtClean="0">
                <a:solidFill>
                  <a:srgbClr val="CC00CC"/>
                </a:solidFill>
              </a:rPr>
              <a:t>là</a:t>
            </a:r>
            <a:r>
              <a:rPr lang="en-US" sz="2800" dirty="0" smtClean="0">
                <a:solidFill>
                  <a:srgbClr val="CC00CC"/>
                </a:solidFill>
              </a:rPr>
              <a:t> </a:t>
            </a:r>
            <a:r>
              <a:rPr lang="en-US" sz="2800" dirty="0" err="1" smtClean="0">
                <a:solidFill>
                  <a:srgbClr val="CC00CC"/>
                </a:solidFill>
              </a:rPr>
              <a:t>điểm</a:t>
            </a:r>
            <a:r>
              <a:rPr lang="en-US" sz="2800" dirty="0" smtClean="0">
                <a:solidFill>
                  <a:srgbClr val="CC00CC"/>
                </a:solidFill>
              </a:rPr>
              <a:t> </a:t>
            </a:r>
            <a:r>
              <a:rPr lang="en-US" sz="2800" dirty="0" err="1" smtClean="0">
                <a:solidFill>
                  <a:srgbClr val="CC00CC"/>
                </a:solidFill>
              </a:rPr>
              <a:t>tùy</a:t>
            </a:r>
            <a:r>
              <a:rPr lang="en-US" sz="2800" dirty="0" smtClean="0">
                <a:solidFill>
                  <a:srgbClr val="CC00CC"/>
                </a:solidFill>
              </a:rPr>
              <a:t> ý</a:t>
            </a:r>
            <a:endParaRPr lang="en-US" sz="280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4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13"/>
              <p:cNvSpPr>
                <a:spLocks noChangeArrowheads="1"/>
              </p:cNvSpPr>
              <p:nvPr/>
            </p:nvSpPr>
            <p:spPr bwMode="auto">
              <a:xfrm>
                <a:off x="-17080" y="13725"/>
                <a:ext cx="9161080" cy="1582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indent="228600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indent="0">
                  <a:lnSpc>
                    <a:spcPct val="114000"/>
                  </a:lnSpc>
                  <a:tabLst/>
                </a:pPr>
                <a:r>
                  <a:rPr lang="en-GB" sz="2800" b="1" u="sng" dirty="0" smtClean="0">
                    <a:solidFill>
                      <a:srgbClr val="00B050"/>
                    </a:solidFill>
                    <a:latin typeface="+mn-lt"/>
                  </a:rPr>
                  <a:t>BT3:</a:t>
                </a:r>
                <a:r>
                  <a:rPr lang="en-GB" sz="2800" b="1" dirty="0" smtClean="0">
                    <a:solidFill>
                      <a:srgbClr val="00B050"/>
                    </a:solidFill>
                    <a:latin typeface="+mn-lt"/>
                  </a:rPr>
                  <a:t> </a:t>
                </a:r>
                <a:r>
                  <a:rPr lang="pt-BR" sz="2800" b="1" dirty="0">
                    <a:solidFill>
                      <a:srgbClr val="00B050"/>
                    </a:solidFill>
                    <a:latin typeface="+mn-lt"/>
                  </a:rPr>
                  <a:t>Cho tam giác </a:t>
                </a:r>
                <a:r>
                  <a:rPr lang="pt-BR" sz="2800" b="1" dirty="0" smtClean="0">
                    <a:solidFill>
                      <a:srgbClr val="00B050"/>
                    </a:solidFill>
                    <a:latin typeface="+mn-lt"/>
                  </a:rPr>
                  <a:t>ABC, </a:t>
                </a:r>
                <a:r>
                  <a:rPr lang="pt-BR" sz="2800" b="1" dirty="0">
                    <a:solidFill>
                      <a:srgbClr val="00B050"/>
                    </a:solidFill>
                    <a:latin typeface="+mn-lt"/>
                  </a:rPr>
                  <a:t>trên cạnh BC lấy điểm M sao </a:t>
                </a:r>
                <a:r>
                  <a:rPr lang="pt-BR" sz="2800" b="1" dirty="0" smtClean="0">
                    <a:solidFill>
                      <a:srgbClr val="00B050"/>
                    </a:solidFill>
                    <a:latin typeface="+mn-lt"/>
                  </a:rPr>
                  <a:t>cho: BM = 3CM, </a:t>
                </a:r>
                <a:r>
                  <a:rPr lang="pt-BR" sz="2800" b="1" dirty="0">
                    <a:solidFill>
                      <a:srgbClr val="00B050"/>
                    </a:solidFill>
                    <a:latin typeface="+mn-lt"/>
                  </a:rPr>
                  <a:t>trên đoạn AM lấy điểm N sao </a:t>
                </a:r>
                <a:r>
                  <a:rPr lang="pt-BR" sz="2800" b="1" dirty="0" smtClean="0">
                    <a:solidFill>
                      <a:srgbClr val="00B050"/>
                    </a:solidFill>
                    <a:latin typeface="+mn-lt"/>
                  </a:rPr>
                  <a:t>cho: 2AN = 5MN. </a:t>
                </a:r>
                <a:r>
                  <a:rPr lang="pt-BR" sz="2800" b="1" dirty="0" smtClean="0">
                    <a:solidFill>
                      <a:srgbClr val="CC00CC"/>
                    </a:solidFill>
                    <a:latin typeface="+mn-lt"/>
                  </a:rPr>
                  <a:t>Phân tích các vectơ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CC00CC"/>
                        </a:solidFill>
                        <a:latin typeface="+mn-lt"/>
                      </a:rPr>
                      <m:t> </m:t>
                    </m:r>
                    <m:acc>
                      <m:accPr>
                        <m:chr m:val="⃗"/>
                        <m:ctrlPr>
                          <a:rPr lang="pt-BR" sz="2800" b="1" i="1">
                            <a:solidFill>
                              <a:srgbClr val="CC00CC"/>
                            </a:solidFill>
                            <a:latin typeface="+mn-lt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CC00CC"/>
                            </a:solidFill>
                            <a:latin typeface="+mn-lt"/>
                          </a:rPr>
                          <m:t>𝑨</m:t>
                        </m:r>
                        <m:r>
                          <a:rPr lang="en-US" sz="2800" b="1" i="1">
                            <a:solidFill>
                              <a:srgbClr val="CC00CC"/>
                            </a:solidFill>
                            <a:latin typeface="+mn-lt"/>
                          </a:rPr>
                          <m:t>𝑴</m:t>
                        </m:r>
                      </m:e>
                    </m:acc>
                    <m:r>
                      <a:rPr lang="en-US" sz="2800" b="1" i="1">
                        <a:solidFill>
                          <a:srgbClr val="CC00CC"/>
                        </a:solidFill>
                        <a:latin typeface="+mn-lt"/>
                      </a:rPr>
                      <m:t>,  </m:t>
                    </m:r>
                    <m:acc>
                      <m:accPr>
                        <m:chr m:val="⃗"/>
                        <m:ctrlPr>
                          <a:rPr lang="en-US" sz="2800" b="1" i="1">
                            <a:solidFill>
                              <a:srgbClr val="CC00CC"/>
                            </a:solidFill>
                            <a:latin typeface="+mn-lt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CC00CC"/>
                            </a:solidFill>
                            <a:latin typeface="+mn-lt"/>
                          </a:rPr>
                          <m:t>𝑩</m:t>
                        </m:r>
                        <m:r>
                          <a:rPr lang="en-US" sz="2800" b="1" i="1">
                            <a:solidFill>
                              <a:srgbClr val="CC00CC"/>
                            </a:solidFill>
                            <a:latin typeface="+mn-lt"/>
                          </a:rPr>
                          <m:t>𝑵</m:t>
                        </m:r>
                      </m:e>
                    </m:acc>
                  </m:oMath>
                </a14:m>
                <a:r>
                  <a:rPr lang="pt-BR" sz="2800" b="1" dirty="0">
                    <a:solidFill>
                      <a:srgbClr val="CC00CC"/>
                    </a:solidFill>
                    <a:latin typeface="+mn-lt"/>
                  </a:rPr>
                  <a:t> </a:t>
                </a:r>
                <a:r>
                  <a:rPr lang="pt-BR" sz="2800" b="1" dirty="0" smtClean="0">
                    <a:solidFill>
                      <a:srgbClr val="CC00CC"/>
                    </a:solidFill>
                    <a:latin typeface="+mn-lt"/>
                  </a:rPr>
                  <a:t>theo </a:t>
                </a:r>
                <a:r>
                  <a:rPr lang="pt-BR" sz="2800" b="1" dirty="0">
                    <a:solidFill>
                      <a:srgbClr val="CC00CC"/>
                    </a:solidFill>
                    <a:latin typeface="+mn-lt"/>
                  </a:rPr>
                  <a:t>hai véctơ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sz="2800" b="1" i="1">
                            <a:solidFill>
                              <a:srgbClr val="CC00CC"/>
                            </a:solidFill>
                            <a:latin typeface="+mn-lt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CC00CC"/>
                            </a:solidFill>
                            <a:latin typeface="+mn-lt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pt-BR" sz="2800" b="1" dirty="0">
                    <a:solidFill>
                      <a:srgbClr val="CC00CC"/>
                    </a:solidFill>
                    <a:latin typeface="+mn-lt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sz="2800" b="1" i="1">
                            <a:solidFill>
                              <a:srgbClr val="CC00CC"/>
                            </a:solidFill>
                            <a:latin typeface="+mn-lt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CC00CC"/>
                            </a:solidFill>
                            <a:latin typeface="+mn-lt"/>
                          </a:rPr>
                          <m:t>𝑨𝑪</m:t>
                        </m:r>
                      </m:e>
                    </m:acc>
                  </m:oMath>
                </a14:m>
                <a:r>
                  <a:rPr lang="pt-BR" sz="2800" b="1" dirty="0" smtClean="0">
                    <a:solidFill>
                      <a:srgbClr val="CC00CC"/>
                    </a:solidFill>
                    <a:latin typeface="+mn-lt"/>
                  </a:rPr>
                  <a:t>.</a:t>
                </a:r>
                <a:endParaRPr lang="en-US" sz="2800" b="1" i="1" u="sng" dirty="0">
                  <a:solidFill>
                    <a:srgbClr val="CC00CC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9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7080" y="13725"/>
                <a:ext cx="9161080" cy="1582228"/>
              </a:xfrm>
              <a:prstGeom prst="rect">
                <a:avLst/>
              </a:prstGeom>
              <a:blipFill rotWithShape="1">
                <a:blip r:embed="rId3"/>
                <a:stretch>
                  <a:fillRect l="-1331" t="-2308" b="-923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79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531625"/>
            <a:ext cx="914400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79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2225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979425"/>
            <a:ext cx="3526465" cy="2712401"/>
          </a:xfrm>
          <a:prstGeom prst="rect">
            <a:avLst/>
          </a:prstGeom>
          <a:noFill/>
          <a:ln>
            <a:noFill/>
          </a:ln>
          <a:extLst/>
        </p:spPr>
      </p:pic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262309"/>
              </p:ext>
            </p:extLst>
          </p:nvPr>
        </p:nvGraphicFramePr>
        <p:xfrm>
          <a:off x="170090" y="1607520"/>
          <a:ext cx="2298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5" name="Equation" r:id="rId7" imgW="2298600" imgH="444240" progId="Equation.DSMT4">
                  <p:embed/>
                </p:oleObj>
              </mc:Choice>
              <mc:Fallback>
                <p:oleObj name="Equation" r:id="rId7" imgW="22986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0090" y="1607520"/>
                        <a:ext cx="22987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985141"/>
              </p:ext>
            </p:extLst>
          </p:nvPr>
        </p:nvGraphicFramePr>
        <p:xfrm>
          <a:off x="2735490" y="2255220"/>
          <a:ext cx="29210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6" name="Equation" r:id="rId9" imgW="2920680" imgH="876240" progId="Equation.DSMT4">
                  <p:embed/>
                </p:oleObj>
              </mc:Choice>
              <mc:Fallback>
                <p:oleObj name="Equation" r:id="rId9" imgW="292068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35490" y="2255220"/>
                        <a:ext cx="29210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0184704"/>
              </p:ext>
            </p:extLst>
          </p:nvPr>
        </p:nvGraphicFramePr>
        <p:xfrm>
          <a:off x="817790" y="2255220"/>
          <a:ext cx="18669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7" name="Equation" r:id="rId11" imgW="1866600" imgH="876240" progId="Equation.DSMT4">
                  <p:embed/>
                </p:oleObj>
              </mc:Choice>
              <mc:Fallback>
                <p:oleObj name="Equation" r:id="rId11" imgW="186660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17790" y="2255220"/>
                        <a:ext cx="18669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9516047"/>
              </p:ext>
            </p:extLst>
          </p:nvPr>
        </p:nvGraphicFramePr>
        <p:xfrm>
          <a:off x="830490" y="3245820"/>
          <a:ext cx="31496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8" name="Equation" r:id="rId13" imgW="3149280" imgH="876240" progId="Equation.DSMT4">
                  <p:embed/>
                </p:oleObj>
              </mc:Choice>
              <mc:Fallback>
                <p:oleObj name="Equation" r:id="rId13" imgW="314928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30490" y="3245820"/>
                        <a:ext cx="31496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770228"/>
              </p:ext>
            </p:extLst>
          </p:nvPr>
        </p:nvGraphicFramePr>
        <p:xfrm>
          <a:off x="4056290" y="3245820"/>
          <a:ext cx="21590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9" name="Equation" r:id="rId15" imgW="2158920" imgH="876240" progId="Equation.DSMT4">
                  <p:embed/>
                </p:oleObj>
              </mc:Choice>
              <mc:Fallback>
                <p:oleObj name="Equation" r:id="rId15" imgW="215892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056290" y="3245820"/>
                        <a:ext cx="21590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633875"/>
              </p:ext>
            </p:extLst>
          </p:nvPr>
        </p:nvGraphicFramePr>
        <p:xfrm>
          <a:off x="152400" y="4871615"/>
          <a:ext cx="218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" name="Equation" r:id="rId17" imgW="2184400" imgH="457200" progId="Equation.DSMT4">
                  <p:embed/>
                </p:oleObj>
              </mc:Choice>
              <mc:Fallback>
                <p:oleObj name="Equation" r:id="rId17" imgW="21844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871615"/>
                        <a:ext cx="2184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234807"/>
              </p:ext>
            </p:extLst>
          </p:nvPr>
        </p:nvGraphicFramePr>
        <p:xfrm>
          <a:off x="2425700" y="4719215"/>
          <a:ext cx="21463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1" name="Equation" r:id="rId19" imgW="2146300" imgH="889000" progId="Equation.DSMT4">
                  <p:embed/>
                </p:oleObj>
              </mc:Choice>
              <mc:Fallback>
                <p:oleObj name="Equation" r:id="rId19" imgW="2146300" imgH="889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4719215"/>
                        <a:ext cx="21463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446494"/>
              </p:ext>
            </p:extLst>
          </p:nvPr>
        </p:nvGraphicFramePr>
        <p:xfrm>
          <a:off x="723900" y="5752380"/>
          <a:ext cx="46863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2" name="Equation" r:id="rId21" imgW="4686300" imgH="1016000" progId="Equation.DSMT4">
                  <p:embed/>
                </p:oleObj>
              </mc:Choice>
              <mc:Fallback>
                <p:oleObj name="Equation" r:id="rId21" imgW="4686300" imgH="1016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5752380"/>
                        <a:ext cx="4686300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076954"/>
              </p:ext>
            </p:extLst>
          </p:nvPr>
        </p:nvGraphicFramePr>
        <p:xfrm>
          <a:off x="5558635" y="5781745"/>
          <a:ext cx="27178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" name="Equation" r:id="rId23" imgW="2717800" imgH="889000" progId="Equation.DSMT4">
                  <p:embed/>
                </p:oleObj>
              </mc:Choice>
              <mc:Fallback>
                <p:oleObj name="Equation" r:id="rId23" imgW="2717800" imgH="889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8635" y="5781745"/>
                        <a:ext cx="27178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504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13"/>
              <p:cNvSpPr>
                <a:spLocks noChangeArrowheads="1"/>
              </p:cNvSpPr>
              <p:nvPr/>
            </p:nvSpPr>
            <p:spPr bwMode="auto">
              <a:xfrm>
                <a:off x="-17386" y="-9550"/>
                <a:ext cx="9161385" cy="16287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indent="228600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indent="0">
                  <a:lnSpc>
                    <a:spcPct val="114000"/>
                  </a:lnSpc>
                  <a:tabLst/>
                </a:pPr>
                <a:r>
                  <a:rPr lang="en-GB" sz="2800" b="1" u="sng" dirty="0" smtClean="0">
                    <a:solidFill>
                      <a:srgbClr val="00B050"/>
                    </a:solidFill>
                    <a:latin typeface="+mj-lt"/>
                  </a:rPr>
                  <a:t>BT4:</a:t>
                </a:r>
                <a:r>
                  <a:rPr lang="en-GB" sz="2800" b="1" dirty="0" smtClean="0">
                    <a:solidFill>
                      <a:srgbClr val="00B050"/>
                    </a:solidFill>
                    <a:latin typeface="+mj-lt"/>
                  </a:rPr>
                  <a:t> </a:t>
                </a:r>
                <a:r>
                  <a:rPr lang="pt-BR" sz="2800" b="1" dirty="0">
                    <a:solidFill>
                      <a:srgbClr val="00B050"/>
                    </a:solidFill>
                    <a:latin typeface="+mj-lt"/>
                  </a:rPr>
                  <a:t>Cho hình bình hành </a:t>
                </a:r>
                <a:r>
                  <a:rPr lang="pt-BR" sz="2800" b="1" dirty="0" smtClean="0">
                    <a:solidFill>
                      <a:srgbClr val="00B050"/>
                    </a:solidFill>
                    <a:latin typeface="+mj-lt"/>
                  </a:rPr>
                  <a:t>ABCD. </a:t>
                </a:r>
                <a:r>
                  <a:rPr lang="pt-BR" sz="2800" b="1" dirty="0">
                    <a:solidFill>
                      <a:srgbClr val="00B050"/>
                    </a:solidFill>
                    <a:latin typeface="+mj-lt"/>
                  </a:rPr>
                  <a:t>Gọi M, N </a:t>
                </a:r>
                <a:r>
                  <a:rPr lang="pt-BR" sz="2800" b="1" dirty="0" smtClean="0">
                    <a:solidFill>
                      <a:srgbClr val="00B050"/>
                    </a:solidFill>
                    <a:latin typeface="+mj-lt"/>
                  </a:rPr>
                  <a:t>là 2 </a:t>
                </a:r>
                <a:r>
                  <a:rPr lang="pt-BR" sz="2800" b="1" dirty="0">
                    <a:solidFill>
                      <a:srgbClr val="00B050"/>
                    </a:solidFill>
                    <a:latin typeface="+mj-lt"/>
                  </a:rPr>
                  <a:t>điểm lần lượt </a:t>
                </a:r>
                <a:r>
                  <a:rPr lang="pt-BR" sz="2800" b="1" dirty="0" smtClean="0">
                    <a:solidFill>
                      <a:srgbClr val="00B050"/>
                    </a:solidFill>
                    <a:latin typeface="+mj-lt"/>
                  </a:rPr>
                  <a:t>nằm </a:t>
                </a:r>
                <a:r>
                  <a:rPr lang="pt-BR" sz="2800" b="1" dirty="0">
                    <a:solidFill>
                      <a:srgbClr val="00B050"/>
                    </a:solidFill>
                    <a:latin typeface="+mj-lt"/>
                  </a:rPr>
                  <a:t>trên </a:t>
                </a:r>
                <a:r>
                  <a:rPr lang="pt-BR" sz="2800" b="1" dirty="0" smtClean="0">
                    <a:solidFill>
                      <a:srgbClr val="00B050"/>
                    </a:solidFill>
                    <a:latin typeface="+mj-lt"/>
                  </a:rPr>
                  <a:t>2 </a:t>
                </a:r>
                <a:r>
                  <a:rPr lang="pt-BR" sz="2800" b="1" dirty="0">
                    <a:solidFill>
                      <a:srgbClr val="00B050"/>
                    </a:solidFill>
                    <a:latin typeface="+mj-lt"/>
                  </a:rPr>
                  <a:t>cạnh AB và CD sao cho </a:t>
                </a:r>
                <a:r>
                  <a:rPr lang="pt-BR" sz="2800" b="1" dirty="0" smtClean="0">
                    <a:solidFill>
                      <a:srgbClr val="00B050"/>
                    </a:solidFill>
                    <a:latin typeface="+mj-lt"/>
                  </a:rPr>
                  <a:t>AB = 3AM, CD = 2CN. </a:t>
                </a:r>
                <a:r>
                  <a:rPr lang="pt-BR" sz="2800" b="1" dirty="0" smtClean="0">
                    <a:solidFill>
                      <a:srgbClr val="CC00CC"/>
                    </a:solidFill>
                    <a:latin typeface="+mj-lt"/>
                  </a:rPr>
                  <a:t>Phân tích các vectơ </a:t>
                </a:r>
                <a14:m>
                  <m:oMath xmlns:m="http://schemas.openxmlformats.org/officeDocument/2006/math">
                    <m:r>
                      <a:rPr lang="en-US" sz="2800" b="1">
                        <a:solidFill>
                          <a:srgbClr val="CC00CC"/>
                        </a:solidFill>
                        <a:latin typeface="+mj-lt"/>
                      </a:rPr>
                      <m:t> </m:t>
                    </m:r>
                    <m:acc>
                      <m:accPr>
                        <m:chr m:val="⃗"/>
                        <m:ctrlPr>
                          <a:rPr lang="pt-BR" sz="2800" b="1" i="1">
                            <a:solidFill>
                              <a:srgbClr val="CC00CC"/>
                            </a:solidFill>
                            <a:latin typeface="+mj-lt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CC00CC"/>
                            </a:solidFill>
                            <a:latin typeface="+mj-lt"/>
                          </a:rPr>
                          <m:t>𝑨</m:t>
                        </m:r>
                        <m:r>
                          <a:rPr lang="en-US" sz="2800" b="1" i="1" smtClean="0">
                            <a:solidFill>
                              <a:srgbClr val="CC00CC"/>
                            </a:solidFill>
                            <a:latin typeface="+mj-lt"/>
                          </a:rPr>
                          <m:t>𝑵</m:t>
                        </m:r>
                      </m:e>
                    </m:acc>
                    <m:r>
                      <a:rPr lang="en-US" sz="2800" b="1" i="1">
                        <a:solidFill>
                          <a:srgbClr val="CC00CC"/>
                        </a:solidFill>
                        <a:latin typeface="+mj-lt"/>
                      </a:rPr>
                      <m:t>,  </m:t>
                    </m:r>
                    <m:acc>
                      <m:accPr>
                        <m:chr m:val="⃗"/>
                        <m:ctrlPr>
                          <a:rPr lang="en-US" sz="2800" b="1" i="1">
                            <a:solidFill>
                              <a:srgbClr val="CC00CC"/>
                            </a:solidFill>
                            <a:latin typeface="+mj-lt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CC00CC"/>
                            </a:solidFill>
                            <a:latin typeface="+mj-lt"/>
                          </a:rPr>
                          <m:t>𝑴</m:t>
                        </m:r>
                        <m:r>
                          <a:rPr lang="en-US" sz="2800" b="1" i="1">
                            <a:solidFill>
                              <a:srgbClr val="CC00CC"/>
                            </a:solidFill>
                            <a:latin typeface="+mj-lt"/>
                          </a:rPr>
                          <m:t>𝑵</m:t>
                        </m:r>
                      </m:e>
                    </m:acc>
                  </m:oMath>
                </a14:m>
                <a:r>
                  <a:rPr lang="pt-BR" sz="2800" b="1" dirty="0">
                    <a:solidFill>
                      <a:srgbClr val="CC00CC"/>
                    </a:solidFill>
                    <a:latin typeface="+mj-lt"/>
                  </a:rPr>
                  <a:t> </a:t>
                </a:r>
                <a:r>
                  <a:rPr lang="pt-BR" sz="2800" b="1" dirty="0" smtClean="0">
                    <a:solidFill>
                      <a:srgbClr val="CC00CC"/>
                    </a:solidFill>
                    <a:latin typeface="+mj-lt"/>
                  </a:rPr>
                  <a:t>theo </a:t>
                </a:r>
                <a:r>
                  <a:rPr lang="pt-BR" sz="2800" b="1" dirty="0">
                    <a:solidFill>
                      <a:srgbClr val="CC00CC"/>
                    </a:solidFill>
                    <a:latin typeface="+mj-lt"/>
                  </a:rPr>
                  <a:t>hai véctơ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sz="2800" b="1" i="1">
                            <a:solidFill>
                              <a:srgbClr val="CC00CC"/>
                            </a:solidFill>
                            <a:latin typeface="+mj-lt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CC00CC"/>
                            </a:solidFill>
                            <a:latin typeface="+mj-lt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pt-BR" sz="2800" b="1" dirty="0">
                    <a:solidFill>
                      <a:srgbClr val="CC00CC"/>
                    </a:solidFill>
                    <a:latin typeface="+mj-lt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sz="2800" b="1" i="1">
                            <a:solidFill>
                              <a:srgbClr val="CC00CC"/>
                            </a:solidFill>
                            <a:latin typeface="+mj-lt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CC00CC"/>
                            </a:solidFill>
                            <a:latin typeface="+mj-lt"/>
                          </a:rPr>
                          <m:t>𝑨𝑪</m:t>
                        </m:r>
                      </m:e>
                    </m:acc>
                  </m:oMath>
                </a14:m>
                <a:r>
                  <a:rPr lang="pt-BR" sz="2800" b="1" dirty="0" smtClean="0">
                    <a:solidFill>
                      <a:srgbClr val="CC00CC"/>
                    </a:solidFill>
                    <a:latin typeface="+mj-lt"/>
                  </a:rPr>
                  <a:t>.</a:t>
                </a:r>
                <a:endParaRPr lang="en-US" sz="2800" b="1" i="1" u="sng" dirty="0">
                  <a:solidFill>
                    <a:srgbClr val="CC00CC"/>
                  </a:solidFill>
                  <a:latin typeface="+mj-lt"/>
                </a:endParaRPr>
              </a:p>
            </p:txBody>
          </p:sp>
        </mc:Choice>
        <mc:Fallback>
          <p:sp>
            <p:nvSpPr>
              <p:cNvPr id="6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7386" y="-9550"/>
                <a:ext cx="9161385" cy="1628779"/>
              </a:xfrm>
              <a:prstGeom prst="rect">
                <a:avLst/>
              </a:prstGeom>
              <a:blipFill rotWithShape="1">
                <a:blip r:embed="rId3"/>
                <a:stretch>
                  <a:fillRect l="-1331" t="-746" b="-74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4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" y="160752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12" y="2134210"/>
            <a:ext cx="914400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456828"/>
              </p:ext>
            </p:extLst>
          </p:nvPr>
        </p:nvGraphicFramePr>
        <p:xfrm>
          <a:off x="152400" y="1794360"/>
          <a:ext cx="2235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8" name="Equation" r:id="rId6" imgW="2234880" imgH="457200" progId="Equation.DSMT4">
                  <p:embed/>
                </p:oleObj>
              </mc:Choice>
              <mc:Fallback>
                <p:oleObj name="Equation" r:id="rId6" imgW="22348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400" y="1794360"/>
                        <a:ext cx="22352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82426"/>
              </p:ext>
            </p:extLst>
          </p:nvPr>
        </p:nvGraphicFramePr>
        <p:xfrm>
          <a:off x="152400" y="2886755"/>
          <a:ext cx="2362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9" name="Equation" r:id="rId8" imgW="2361960" imgH="457200" progId="Equation.DSMT4">
                  <p:embed/>
                </p:oleObj>
              </mc:Choice>
              <mc:Fallback>
                <p:oleObj name="Equation" r:id="rId8" imgW="23619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2400" y="2886755"/>
                        <a:ext cx="23622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018358"/>
            <a:ext cx="4179301" cy="282591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194278"/>
              </p:ext>
            </p:extLst>
          </p:nvPr>
        </p:nvGraphicFramePr>
        <p:xfrm>
          <a:off x="2514600" y="1641960"/>
          <a:ext cx="19050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0" name="Equation" r:id="rId11" imgW="1904760" imgH="876240" progId="Equation.DSMT4">
                  <p:embed/>
                </p:oleObj>
              </mc:Choice>
              <mc:Fallback>
                <p:oleObj name="Equation" r:id="rId11" imgW="190476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514600" y="1641960"/>
                        <a:ext cx="19050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149541"/>
              </p:ext>
            </p:extLst>
          </p:nvPr>
        </p:nvGraphicFramePr>
        <p:xfrm>
          <a:off x="4546600" y="1641960"/>
          <a:ext cx="18542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" name="Equation" r:id="rId13" imgW="1854000" imgH="876240" progId="Equation.DSMT4">
                  <p:embed/>
                </p:oleObj>
              </mc:Choice>
              <mc:Fallback>
                <p:oleObj name="Equation" r:id="rId13" imgW="185400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546600" y="1641960"/>
                        <a:ext cx="18542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793139"/>
              </p:ext>
            </p:extLst>
          </p:nvPr>
        </p:nvGraphicFramePr>
        <p:xfrm>
          <a:off x="6553200" y="1641960"/>
          <a:ext cx="18669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" name="Equation" r:id="rId15" imgW="1866600" imgH="876240" progId="Equation.DSMT4">
                  <p:embed/>
                </p:oleObj>
              </mc:Choice>
              <mc:Fallback>
                <p:oleObj name="Equation" r:id="rId15" imgW="186660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553200" y="1641960"/>
                        <a:ext cx="18669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947211"/>
              </p:ext>
            </p:extLst>
          </p:nvPr>
        </p:nvGraphicFramePr>
        <p:xfrm>
          <a:off x="2667000" y="2708955"/>
          <a:ext cx="41529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" name="Equation" r:id="rId17" imgW="4152600" imgH="1015920" progId="Equation.DSMT4">
                  <p:embed/>
                </p:oleObj>
              </mc:Choice>
              <mc:Fallback>
                <p:oleObj name="Equation" r:id="rId17" imgW="415260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667000" y="2708955"/>
                        <a:ext cx="41529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816069"/>
              </p:ext>
            </p:extLst>
          </p:nvPr>
        </p:nvGraphicFramePr>
        <p:xfrm>
          <a:off x="838200" y="3724955"/>
          <a:ext cx="3149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4" name="Equation" r:id="rId19" imgW="3149280" imgH="888840" progId="Equation.DSMT4">
                  <p:embed/>
                </p:oleObj>
              </mc:Choice>
              <mc:Fallback>
                <p:oleObj name="Equation" r:id="rId19" imgW="314928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838200" y="3724955"/>
                        <a:ext cx="31496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545367"/>
              </p:ext>
            </p:extLst>
          </p:nvPr>
        </p:nvGraphicFramePr>
        <p:xfrm>
          <a:off x="800100" y="4740955"/>
          <a:ext cx="21717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5" name="Equation" r:id="rId21" imgW="2171520" imgH="888840" progId="Equation.DSMT4">
                  <p:embed/>
                </p:oleObj>
              </mc:Choice>
              <mc:Fallback>
                <p:oleObj name="Equation" r:id="rId21" imgW="217152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00100" y="4740955"/>
                        <a:ext cx="21717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504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8300" y="21770"/>
                <a:ext cx="9125700" cy="1046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solidFill>
                      <a:srgbClr val="00B050"/>
                    </a:solidFill>
                    <a:latin typeface="+mj-lt"/>
                  </a:rPr>
                  <a:t>BT5:</a:t>
                </a:r>
                <a:r>
                  <a:rPr lang="en-US" sz="2800" b="1" dirty="0" smtClean="0">
                    <a:solidFill>
                      <a:srgbClr val="00B050"/>
                    </a:solidFill>
                    <a:latin typeface="+mj-lt"/>
                  </a:rPr>
                  <a:t> </a:t>
                </a:r>
                <a:r>
                  <a:rPr lang="pl-PL" sz="2800" b="1" dirty="0">
                    <a:solidFill>
                      <a:srgbClr val="00B050"/>
                    </a:solidFill>
                    <a:latin typeface="+mj-lt"/>
                  </a:rPr>
                  <a:t>Cho AK, BM là hai trung tuyến của </a:t>
                </a:r>
                <a14:m>
                  <m:oMath xmlns:m="http://schemas.openxmlformats.org/officeDocument/2006/math">
                    <m:r>
                      <a:rPr lang="pl-PL" sz="28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pl-PL" sz="2800" b="1" dirty="0" smtClean="0">
                    <a:solidFill>
                      <a:srgbClr val="00B050"/>
                    </a:solidFill>
                    <a:latin typeface="+mj-lt"/>
                  </a:rPr>
                  <a:t>ABC</a:t>
                </a:r>
                <a:r>
                  <a:rPr lang="pl-PL" sz="2800" b="1" dirty="0">
                    <a:solidFill>
                      <a:srgbClr val="00B050"/>
                    </a:solidFill>
                    <a:latin typeface="+mj-lt"/>
                  </a:rPr>
                  <a:t>. </a:t>
                </a:r>
                <a:r>
                  <a:rPr lang="pl-PL" sz="2800" b="1" dirty="0" smtClean="0">
                    <a:solidFill>
                      <a:srgbClr val="CC00CC"/>
                    </a:solidFill>
                    <a:latin typeface="+mj-lt"/>
                  </a:rPr>
                  <a:t>Hãy phân tích các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l-PL" sz="2800" b="1" i="1" smtClean="0">
                            <a:solidFill>
                              <a:srgbClr val="CC00CC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CC00CC"/>
                            </a:solidFill>
                            <a:latin typeface="Cambria Math"/>
                          </a:rPr>
                          <m:t>𝑨𝑲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CC00CC"/>
                        </a:solidFill>
                        <a:latin typeface="Cambria Math"/>
                      </a:rPr>
                      <m:t>, </m:t>
                    </m:r>
                    <m:acc>
                      <m:accPr>
                        <m:chr m:val="⃗"/>
                        <m:ctrlPr>
                          <a:rPr lang="en-US" sz="2800" b="1" i="1" smtClean="0">
                            <a:solidFill>
                              <a:srgbClr val="CC00CC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CC00CC"/>
                            </a:solidFill>
                            <a:latin typeface="Cambria Math"/>
                          </a:rPr>
                          <m:t>𝑩𝑴</m:t>
                        </m:r>
                      </m:e>
                    </m:acc>
                  </m:oMath>
                </a14:m>
                <a:r>
                  <a:rPr lang="pl-PL" sz="2800" b="1" dirty="0" smtClean="0">
                    <a:solidFill>
                      <a:srgbClr val="CC00CC"/>
                    </a:solidFill>
                    <a:latin typeface="+mj-lt"/>
                  </a:rPr>
                  <a:t> </a:t>
                </a:r>
                <a:r>
                  <a:rPr lang="pl-PL" sz="2800" b="1" dirty="0">
                    <a:solidFill>
                      <a:srgbClr val="CC00CC"/>
                    </a:solidFill>
                    <a:latin typeface="+mj-lt"/>
                  </a:rPr>
                  <a:t>theo hai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l-PL" sz="2800" b="1" i="1" smtClean="0">
                            <a:solidFill>
                              <a:srgbClr val="CC00CC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CC00CC"/>
                            </a:solidFill>
                            <a:latin typeface="Cambria Math"/>
                          </a:rPr>
                          <m:t>𝒖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CC00CC"/>
                        </a:solidFill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2800" b="1" i="1" smtClean="0">
                            <a:solidFill>
                              <a:srgbClr val="CC00CC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CC00CC"/>
                            </a:solidFill>
                            <a:latin typeface="Cambria Math"/>
                          </a:rPr>
                          <m:t>𝑨𝑩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CC00CC"/>
                        </a:solidFill>
                        <a:latin typeface="Cambria Math"/>
                      </a:rPr>
                      <m:t>, </m:t>
                    </m:r>
                    <m:acc>
                      <m:accPr>
                        <m:chr m:val="⃗"/>
                        <m:ctrlPr>
                          <a:rPr lang="en-US" sz="2800" b="1" i="1" smtClean="0">
                            <a:solidFill>
                              <a:srgbClr val="CC00CC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CC00CC"/>
                            </a:solidFill>
                            <a:latin typeface="Cambria Math"/>
                          </a:rPr>
                          <m:t>𝒗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CC00CC"/>
                        </a:solidFill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2800" b="1" i="1" smtClean="0">
                            <a:solidFill>
                              <a:srgbClr val="CC00CC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CC00CC"/>
                            </a:solidFill>
                            <a:latin typeface="Cambria Math"/>
                          </a:rPr>
                          <m:t>𝑨𝑪</m:t>
                        </m:r>
                      </m:e>
                    </m:acc>
                  </m:oMath>
                </a14:m>
                <a:r>
                  <a:rPr lang="pl-PL" sz="2800" b="1" dirty="0" smtClean="0">
                    <a:solidFill>
                      <a:srgbClr val="CC00CC"/>
                    </a:solidFill>
                    <a:latin typeface="+mj-lt"/>
                  </a:rPr>
                  <a:t>.</a:t>
                </a:r>
                <a:endParaRPr lang="en-US" sz="2800" b="1" dirty="0">
                  <a:solidFill>
                    <a:srgbClr val="CC00CC"/>
                  </a:solidFill>
                  <a:latin typeface="+mj-lt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0" y="21770"/>
                <a:ext cx="9125700" cy="1046377"/>
              </a:xfrm>
              <a:prstGeom prst="rect">
                <a:avLst/>
              </a:prstGeom>
              <a:blipFill rotWithShape="1">
                <a:blip r:embed="rId3"/>
                <a:stretch>
                  <a:fillRect l="-1336" t="-5263" r="-1403" b="-12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482" y="2968900"/>
            <a:ext cx="4112518" cy="296463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308764"/>
              </p:ext>
            </p:extLst>
          </p:nvPr>
        </p:nvGraphicFramePr>
        <p:xfrm>
          <a:off x="170090" y="1152150"/>
          <a:ext cx="2171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06" name="Equation" r:id="rId5" imgW="2171520" imgH="444240" progId="Equation.DSMT4">
                  <p:embed/>
                </p:oleObj>
              </mc:Choice>
              <mc:Fallback>
                <p:oleObj name="Equation" r:id="rId5" imgW="2171520" imgH="4442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90" y="1152150"/>
                        <a:ext cx="21717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7923196"/>
              </p:ext>
            </p:extLst>
          </p:nvPr>
        </p:nvGraphicFramePr>
        <p:xfrm>
          <a:off x="4374095" y="1000360"/>
          <a:ext cx="28956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07" name="Equation" r:id="rId7" imgW="2895480" imgH="876240" progId="Equation.DSMT4">
                  <p:embed/>
                </p:oleObj>
              </mc:Choice>
              <mc:Fallback>
                <p:oleObj name="Equation" r:id="rId7" imgW="2895480" imgH="8762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4095" y="1000360"/>
                        <a:ext cx="28956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770259"/>
              </p:ext>
            </p:extLst>
          </p:nvPr>
        </p:nvGraphicFramePr>
        <p:xfrm>
          <a:off x="2392895" y="1000360"/>
          <a:ext cx="18542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08" name="Equation" r:id="rId9" imgW="1854000" imgH="876240" progId="Equation.DSMT4">
                  <p:embed/>
                </p:oleObj>
              </mc:Choice>
              <mc:Fallback>
                <p:oleObj name="Equation" r:id="rId9" imgW="1854000" imgH="876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2895" y="1000360"/>
                        <a:ext cx="18542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730121"/>
              </p:ext>
            </p:extLst>
          </p:nvPr>
        </p:nvGraphicFramePr>
        <p:xfrm>
          <a:off x="691095" y="1876660"/>
          <a:ext cx="31242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09" name="Equation" r:id="rId11" imgW="3124080" imgH="876240" progId="Equation.DSMT4">
                  <p:embed/>
                </p:oleObj>
              </mc:Choice>
              <mc:Fallback>
                <p:oleObj name="Equation" r:id="rId11" imgW="3124080" imgH="876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095" y="1876660"/>
                        <a:ext cx="31242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368533"/>
              </p:ext>
            </p:extLst>
          </p:nvPr>
        </p:nvGraphicFramePr>
        <p:xfrm>
          <a:off x="3954995" y="1876660"/>
          <a:ext cx="36957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0" name="Equation" r:id="rId13" imgW="3695400" imgH="876240" progId="Equation.DSMT4">
                  <p:embed/>
                </p:oleObj>
              </mc:Choice>
              <mc:Fallback>
                <p:oleObj name="Equation" r:id="rId13" imgW="3695400" imgH="8762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4995" y="1876660"/>
                        <a:ext cx="36957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5163191"/>
              </p:ext>
            </p:extLst>
          </p:nvPr>
        </p:nvGraphicFramePr>
        <p:xfrm>
          <a:off x="100380" y="4450075"/>
          <a:ext cx="47752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1" name="Equation" r:id="rId15" imgW="4775040" imgH="876240" progId="Equation.DSMT4">
                  <p:embed/>
                </p:oleObj>
              </mc:Choice>
              <mc:Fallback>
                <p:oleObj name="Equation" r:id="rId15" imgW="4775040" imgH="876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80" y="4450075"/>
                        <a:ext cx="47752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707927"/>
              </p:ext>
            </p:extLst>
          </p:nvPr>
        </p:nvGraphicFramePr>
        <p:xfrm>
          <a:off x="3054100" y="3475835"/>
          <a:ext cx="27178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2" name="Equation" r:id="rId17" imgW="2717640" imgH="939600" progId="Equation.DSMT4">
                  <p:embed/>
                </p:oleObj>
              </mc:Choice>
              <mc:Fallback>
                <p:oleObj name="Equation" r:id="rId17" imgW="2717640" imgH="939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4100" y="3475835"/>
                        <a:ext cx="27178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368961"/>
              </p:ext>
            </p:extLst>
          </p:nvPr>
        </p:nvGraphicFramePr>
        <p:xfrm>
          <a:off x="131763" y="3691735"/>
          <a:ext cx="2806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3" name="Equation" r:id="rId19" imgW="2806560" imgH="457200" progId="Equation.DSMT4">
                  <p:embed/>
                </p:oleObj>
              </mc:Choice>
              <mc:Fallback>
                <p:oleObj name="Equation" r:id="rId19" imgW="280656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3" y="3691735"/>
                        <a:ext cx="2806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110353"/>
              </p:ext>
            </p:extLst>
          </p:nvPr>
        </p:nvGraphicFramePr>
        <p:xfrm>
          <a:off x="134710" y="6044480"/>
          <a:ext cx="2260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4" name="Equation" r:id="rId21" imgW="2260440" imgH="444240" progId="Equation.DSMT4">
                  <p:embed/>
                </p:oleObj>
              </mc:Choice>
              <mc:Fallback>
                <p:oleObj name="Equation" r:id="rId21" imgW="2260440" imgH="444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710" y="6044480"/>
                        <a:ext cx="22606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668103"/>
              </p:ext>
            </p:extLst>
          </p:nvPr>
        </p:nvGraphicFramePr>
        <p:xfrm>
          <a:off x="2547710" y="5892080"/>
          <a:ext cx="35687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5" name="Equation" r:id="rId23" imgW="3568680" imgH="876240" progId="Equation.DSMT4">
                  <p:embed/>
                </p:oleObj>
              </mc:Choice>
              <mc:Fallback>
                <p:oleObj name="Equation" r:id="rId23" imgW="3568680" imgH="876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7710" y="5892080"/>
                        <a:ext cx="35687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8299" y="2968899"/>
            <a:ext cx="6906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Cách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khác</a:t>
            </a:r>
            <a:r>
              <a:rPr lang="en-US" sz="2800" dirty="0" smtClean="0">
                <a:solidFill>
                  <a:srgbClr val="0000FF"/>
                </a:solidFill>
              </a:rPr>
              <a:t>: </a:t>
            </a:r>
            <a:r>
              <a:rPr lang="en-US" sz="2800" dirty="0" smtClean="0"/>
              <a:t>K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trung</a:t>
            </a:r>
            <a:r>
              <a:rPr lang="en-US" sz="2800" dirty="0" smtClean="0"/>
              <a:t> </a:t>
            </a:r>
            <a:r>
              <a:rPr lang="en-US" sz="2800" dirty="0" err="1" smtClean="0"/>
              <a:t>điểm</a:t>
            </a:r>
            <a:r>
              <a:rPr lang="en-US" sz="2800" dirty="0" smtClean="0"/>
              <a:t> BC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504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22"/>
              <p:cNvSpPr>
                <a:spLocks noChangeArrowheads="1"/>
              </p:cNvSpPr>
              <p:nvPr/>
            </p:nvSpPr>
            <p:spPr bwMode="auto">
              <a:xfrm>
                <a:off x="-13925" y="10017"/>
                <a:ext cx="9144000" cy="10910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fontAlgn="base">
                  <a:lnSpc>
                    <a:spcPct val="114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fr-FR" altLang="en-US" sz="2800" b="1" i="0" u="sng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BT6:</a:t>
                </a:r>
                <a:r>
                  <a:rPr kumimoji="0" lang="fr-FR" altLang="en-US" sz="2800" b="1" i="0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fr-FR" alt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Cho </a:t>
                </a:r>
                <a14:m>
                  <m:oMath xmlns:m="http://schemas.openxmlformats.org/officeDocument/2006/math">
                    <m:r>
                      <a:rPr kumimoji="0" lang="fr-FR" alt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ea typeface="Cambria Math"/>
                        <a:cs typeface="Times New Roman" pitchFamily="18" charset="0"/>
                      </a:rPr>
                      <m:t>∆</m:t>
                    </m:r>
                    <m:r>
                      <a:rPr kumimoji="0" lang="en-US" alt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ea typeface="Cambria Math"/>
                        <a:cs typeface="Times New Roman" pitchFamily="18" charset="0"/>
                      </a:rPr>
                      <m:t>𝑨𝑩𝑪</m:t>
                    </m:r>
                  </m:oMath>
                </a14:m>
                <a:r>
                  <a:rPr kumimoji="0" lang="nl-NL" alt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fr-FR" altLang="en-US" sz="2800" b="1" i="0" u="none" strike="noStrike" cap="none" normalizeH="0" baseline="0" dirty="0" err="1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có</a:t>
                </a:r>
                <a:r>
                  <a:rPr kumimoji="0" lang="fr-FR" alt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fr-FR" altLang="en-US" sz="2800" b="1" i="0" u="none" strike="noStrike" cap="none" normalizeH="0" baseline="0" dirty="0" err="1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trọng</a:t>
                </a:r>
                <a:r>
                  <a:rPr kumimoji="0" lang="fr-FR" alt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fr-FR" altLang="en-US" sz="2800" b="1" i="0" u="none" strike="noStrike" cap="none" normalizeH="0" baseline="0" dirty="0" err="1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tâm</a:t>
                </a:r>
                <a:r>
                  <a:rPr kumimoji="0" lang="fr-FR" alt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 G. </a:t>
                </a:r>
                <a:r>
                  <a:rPr kumimoji="0" lang="fr-FR" altLang="en-US" sz="2800" b="1" i="0" u="none" strike="noStrike" cap="none" normalizeH="0" baseline="0" dirty="0" err="1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Gọi</a:t>
                </a:r>
                <a:r>
                  <a:rPr kumimoji="0" lang="fr-FR" alt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 I, J là </a:t>
                </a:r>
                <a:r>
                  <a:rPr kumimoji="0" lang="fr-FR" altLang="en-US" sz="2800" b="1" i="0" u="none" strike="noStrike" cap="none" normalizeH="0" baseline="0" dirty="0" err="1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các</a:t>
                </a:r>
                <a:r>
                  <a:rPr kumimoji="0" lang="fr-FR" alt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fr-FR" altLang="en-US" sz="2800" b="1" i="0" u="none" strike="noStrike" cap="none" normalizeH="0" baseline="0" dirty="0" err="1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điểm</a:t>
                </a:r>
                <a:r>
                  <a:rPr kumimoji="0" lang="fr-FR" alt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fr-FR" altLang="en-US" sz="2800" b="1" i="0" u="none" strike="noStrike" cap="none" normalizeH="0" baseline="0" dirty="0" err="1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thoả</a:t>
                </a:r>
                <a:r>
                  <a:rPr lang="fr-FR" altLang="en-US" sz="2800" b="1" dirty="0">
                    <a:solidFill>
                      <a:srgbClr val="00B050"/>
                    </a:solidFill>
                    <a:ea typeface="Calibri" pitchFamily="34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fr-FR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  <m:t>𝑰𝑨</m:t>
                        </m:r>
                      </m:e>
                    </m:acc>
                    <m:r>
                      <a:rPr kumimoji="0" lang="en-US" alt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cs typeface="Times New Roman" pitchFamily="18" charset="0"/>
                      </a:rPr>
                      <m:t>=</m:t>
                    </m:r>
                    <m:r>
                      <a:rPr kumimoji="0" lang="en-US" alt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cs typeface="Times New Roman" pitchFamily="18" charset="0"/>
                      </a:rPr>
                      <m:t>𝟐</m:t>
                    </m:r>
                    <m:acc>
                      <m:accPr>
                        <m:chr m:val="⃗"/>
                        <m:ctrlP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  <m:t>𝑰𝑩</m:t>
                        </m:r>
                      </m:e>
                    </m:acc>
                    <m:r>
                      <a:rPr kumimoji="0" lang="en-US" alt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cs typeface="Times New Roman" pitchFamily="18" charset="0"/>
                      </a:rPr>
                      <m:t> , </m:t>
                    </m:r>
                    <m:r>
                      <a:rPr kumimoji="0" lang="en-US" alt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cs typeface="Times New Roman" pitchFamily="18" charset="0"/>
                      </a:rPr>
                      <m:t>𝟑</m:t>
                    </m:r>
                    <m:acc>
                      <m:accPr>
                        <m:chr m:val="⃗"/>
                        <m:ctrlP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  <m:t>𝑱𝑨</m:t>
                        </m:r>
                      </m:e>
                    </m:acc>
                    <m:r>
                      <a:rPr kumimoji="0" lang="en-US" alt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cs typeface="Times New Roman" pitchFamily="18" charset="0"/>
                      </a:rPr>
                      <m:t>+</m:t>
                    </m:r>
                    <m:r>
                      <a:rPr kumimoji="0" lang="en-US" alt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cs typeface="Times New Roman" pitchFamily="18" charset="0"/>
                      </a:rPr>
                      <m:t>𝟐</m:t>
                    </m:r>
                    <m:acc>
                      <m:accPr>
                        <m:chr m:val="⃗"/>
                        <m:ctrlP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  <m:t>𝑱𝑪</m:t>
                        </m:r>
                      </m:e>
                    </m:acc>
                    <m:r>
                      <a:rPr kumimoji="0" lang="en-US" alt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cs typeface="Times New Roman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kumimoji="0" lang="en-US" altLang="en-US" sz="28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cs typeface="Times New Roman" pitchFamily="18" charset="0"/>
                          </a:rPr>
                          <m:t>𝟎</m:t>
                        </m:r>
                      </m:e>
                    </m:acc>
                  </m:oMath>
                </a14:m>
                <a:r>
                  <a:rPr kumimoji="0" lang="fr-FR" alt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. </a:t>
                </a:r>
                <a:r>
                  <a:rPr kumimoji="0" lang="fr-FR" alt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CC00CC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CMR: I, J, G </a:t>
                </a:r>
                <a:r>
                  <a:rPr kumimoji="0" lang="fr-FR" altLang="en-US" sz="2800" b="1" i="0" u="none" strike="noStrike" cap="none" normalizeH="0" baseline="0" dirty="0" err="1" smtClean="0">
                    <a:ln>
                      <a:noFill/>
                    </a:ln>
                    <a:solidFill>
                      <a:srgbClr val="CC00CC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thẳng</a:t>
                </a:r>
                <a:r>
                  <a:rPr kumimoji="0" lang="fr-FR" alt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CC00CC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fr-FR" altLang="en-US" sz="2800" b="1" i="0" u="none" strike="noStrike" cap="none" normalizeH="0" baseline="0" dirty="0" err="1" smtClean="0">
                    <a:ln>
                      <a:noFill/>
                    </a:ln>
                    <a:solidFill>
                      <a:srgbClr val="CC00CC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hàng</a:t>
                </a:r>
                <a:r>
                  <a:rPr kumimoji="0" lang="fr-FR" alt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CC00CC"/>
                    </a:solidFill>
                    <a:effectLst/>
                    <a:ea typeface="Calibri" pitchFamily="34" charset="0"/>
                    <a:cs typeface="Times New Roman" pitchFamily="18" charset="0"/>
                  </a:rPr>
                  <a:t>.</a:t>
                </a:r>
                <a:endParaRPr lang="fr-FR" altLang="en-US" sz="2800" b="1" dirty="0">
                  <a:solidFill>
                    <a:srgbClr val="CC00CC"/>
                  </a:solidFill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0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3925" y="10017"/>
                <a:ext cx="9144000" cy="1091004"/>
              </a:xfrm>
              <a:prstGeom prst="rect">
                <a:avLst/>
              </a:prstGeom>
              <a:blipFill rotWithShape="1">
                <a:blip r:embed="rId3"/>
                <a:stretch>
                  <a:fillRect l="-1400" t="-3911" b="-134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70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0" y="1000360"/>
            <a:ext cx="9125700" cy="109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1" name="Picture 2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" y="2062890"/>
            <a:ext cx="9083199" cy="111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369" y="2973630"/>
            <a:ext cx="4102705" cy="38706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728296"/>
              </p:ext>
            </p:extLst>
          </p:nvPr>
        </p:nvGraphicFramePr>
        <p:xfrm>
          <a:off x="94195" y="1165225"/>
          <a:ext cx="81661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7" name="Equation" r:id="rId7" imgW="8165880" imgH="507960" progId="Equation.DSMT4">
                  <p:embed/>
                </p:oleObj>
              </mc:Choice>
              <mc:Fallback>
                <p:oleObj name="Equation" r:id="rId7" imgW="816588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4195" y="1165225"/>
                        <a:ext cx="81661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163187"/>
              </p:ext>
            </p:extLst>
          </p:nvPr>
        </p:nvGraphicFramePr>
        <p:xfrm>
          <a:off x="94195" y="1771650"/>
          <a:ext cx="7023100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8" name="Equation" r:id="rId9" imgW="7022880" imgH="1473120" progId="Equation.DSMT4">
                  <p:embed/>
                </p:oleObj>
              </mc:Choice>
              <mc:Fallback>
                <p:oleObj name="Equation" r:id="rId9" imgW="7022880" imgH="1473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4195" y="1771650"/>
                        <a:ext cx="7023100" cy="147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8300" y="2973630"/>
            <a:ext cx="1138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mà</a:t>
            </a:r>
            <a:endParaRPr lang="en-US" sz="2800" dirty="0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7225939"/>
              </p:ext>
            </p:extLst>
          </p:nvPr>
        </p:nvGraphicFramePr>
        <p:xfrm>
          <a:off x="94195" y="3504895"/>
          <a:ext cx="5600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9" name="Equation" r:id="rId11" imgW="5600520" imgH="419040" progId="Equation.DSMT4">
                  <p:embed/>
                </p:oleObj>
              </mc:Choice>
              <mc:Fallback>
                <p:oleObj name="Equation" r:id="rId11" imgW="56005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4195" y="3504895"/>
                        <a:ext cx="56007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039452"/>
              </p:ext>
            </p:extLst>
          </p:nvPr>
        </p:nvGraphicFramePr>
        <p:xfrm>
          <a:off x="94195" y="4054240"/>
          <a:ext cx="4572000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0" name="Equation" r:id="rId13" imgW="4572000" imgH="1803240" progId="Equation.DSMT4">
                  <p:embed/>
                </p:oleObj>
              </mc:Choice>
              <mc:Fallback>
                <p:oleObj name="Equation" r:id="rId13" imgW="4572000" imgH="1803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4195" y="4054240"/>
                        <a:ext cx="4572000" cy="180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61224" y="5962395"/>
                <a:ext cx="7622471" cy="5783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</a:rPr>
                        <m:t>T</m:t>
                      </m:r>
                      <m:r>
                        <a:rPr lang="en-US" sz="2800" b="0" i="0" smtClean="0">
                          <a:latin typeface="Cambria Math"/>
                        </a:rPr>
                        <m:t>ừ </m:t>
                      </m:r>
                      <m:d>
                        <m:dPr>
                          <m:ctrlPr>
                            <a:rPr lang="en-US" sz="2800" b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</a:rPr>
                        <m:t>v</m:t>
                      </m:r>
                      <m:r>
                        <a:rPr lang="en-US" sz="2800" b="0" i="0" smtClean="0">
                          <a:latin typeface="Cambria Math"/>
                        </a:rPr>
                        <m:t>à </m:t>
                      </m:r>
                      <m:d>
                        <m:dPr>
                          <m:ctrlPr>
                            <a:rPr lang="en-US" sz="2800" b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2800" b="0" i="0" smtClean="0">
                          <a:latin typeface="Cambria Math"/>
                          <a:ea typeface="Cambria Math"/>
                        </a:rPr>
                        <m:t>⇒</m:t>
                      </m:r>
                      <m:acc>
                        <m:accPr>
                          <m:chr m:val="⃗"/>
                          <m:ctrlPr>
                            <a:rPr lang="en-US" sz="2800" b="0" smtClean="0">
                              <a:solidFill>
                                <a:srgbClr val="CC00CC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CC00CC"/>
                              </a:solidFill>
                              <a:latin typeface="Cambria Math"/>
                              <a:ea typeface="Cambria Math"/>
                            </a:rPr>
                            <m:t>IG</m:t>
                          </m:r>
                        </m:e>
                      </m:acc>
                      <m:r>
                        <a:rPr lang="en-US" sz="2800" b="0" i="0" smtClean="0">
                          <a:solidFill>
                            <a:srgbClr val="CC00CC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0" i="0" smtClean="0">
                          <a:solidFill>
                            <a:srgbClr val="FF9900"/>
                          </a:solidFill>
                          <a:latin typeface="Cambria Math"/>
                        </a:rPr>
                        <m:t>−5</m:t>
                      </m:r>
                      <m:acc>
                        <m:accPr>
                          <m:chr m:val="⃗"/>
                          <m:ctrlPr>
                            <a:rPr lang="en-US" sz="2800" b="0" smtClean="0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JG</m:t>
                          </m:r>
                        </m:e>
                      </m:acc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𝐼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𝐽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𝐺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𝑡h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ẳ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𝑛𝑔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à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𝑛𝑔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24" y="5962395"/>
                <a:ext cx="7622471" cy="57830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157553"/>
              </p:ext>
            </p:extLst>
          </p:nvPr>
        </p:nvGraphicFramePr>
        <p:xfrm>
          <a:off x="4007905" y="4524140"/>
          <a:ext cx="504190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1" name="Equation" r:id="rId16" imgW="5041800" imgH="1333440" progId="Equation.DSMT4">
                  <p:embed/>
                </p:oleObj>
              </mc:Choice>
              <mc:Fallback>
                <p:oleObj name="Equation" r:id="rId16" imgW="504180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007905" y="4524140"/>
                        <a:ext cx="5041900" cy="133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61224" y="5962395"/>
                <a:ext cx="5594240" cy="5783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I</m:t>
                      </m:r>
                      <m:r>
                        <a:rPr lang="en-US" sz="2800" b="0" i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J</m:t>
                      </m:r>
                      <m:r>
                        <a:rPr lang="en-US" sz="2800" b="0" i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G</m:t>
                      </m:r>
                      <m:r>
                        <a:rPr lang="en-US" sz="2800" b="0" i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th</m:t>
                      </m:r>
                      <m:r>
                        <a:rPr lang="en-US" sz="2800" b="0" i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ẳ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ng</m:t>
                      </m:r>
                      <m:r>
                        <a:rPr lang="en-US" sz="2800" b="0" i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en-US" sz="2800" b="0" i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ng</m:t>
                      </m:r>
                      <m:r>
                        <a:rPr lang="en-US" sz="2800" b="0" i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⇔</m:t>
                      </m:r>
                      <m:acc>
                        <m:accPr>
                          <m:chr m:val="⃗"/>
                          <m:ctrlPr>
                            <a:rPr lang="en-US" sz="2800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IG</m:t>
                          </m:r>
                        </m:e>
                      </m:acc>
                      <m:r>
                        <a:rPr lang="en-US" sz="28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FF9900"/>
                          </a:solidFill>
                          <a:latin typeface="Cambria Math"/>
                        </a:rPr>
                        <m:t>k</m:t>
                      </m:r>
                      <m:r>
                        <a:rPr lang="en-US" sz="28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en-US" sz="280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JG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24" y="5962395"/>
                <a:ext cx="5594240" cy="57830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504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3" grpId="0"/>
      <p:bldP spid="35" grpId="0"/>
      <p:bldP spid="3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206870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5000"/>
                  </a:lnSpc>
                </a:pPr>
                <a:r>
                  <a:rPr lang="en-US" sz="2800" b="1" i="1" dirty="0" smtClean="0">
                    <a:cs typeface="Times New Roman" panose="02020603050405020304" pitchFamily="18" charset="0"/>
                  </a:rPr>
                  <a:t>Tích</a:t>
                </a:r>
                <a:r>
                  <a:rPr lang="en-US" sz="2800" b="1" i="1" dirty="0" smtClean="0">
                    <a:cs typeface="Times New Roman" panose="02020603050405020304" pitchFamily="18" charset="0"/>
                  </a:rPr>
                  <a:t> </a:t>
                </a:r>
                <a:r>
                  <a:rPr lang="en-US" sz="2800" b="1" i="1" dirty="0" err="1">
                    <a:cs typeface="Times New Roman" panose="02020603050405020304" pitchFamily="18" charset="0"/>
                  </a:rPr>
                  <a:t>vô</a:t>
                </a:r>
                <a:r>
                  <a:rPr lang="en-US" sz="2800" b="1" i="1" dirty="0">
                    <a:cs typeface="Times New Roman" panose="02020603050405020304" pitchFamily="18" charset="0"/>
                  </a:rPr>
                  <a:t> </a:t>
                </a:r>
                <a:r>
                  <a:rPr lang="en-US" sz="2800" b="1" i="1" dirty="0" err="1">
                    <a:cs typeface="Times New Roman" panose="02020603050405020304" pitchFamily="18" charset="0"/>
                  </a:rPr>
                  <a:t>hướng</a:t>
                </a:r>
                <a:r>
                  <a:rPr lang="en-US" sz="2800" dirty="0"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2800" dirty="0"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cs typeface="Times New Roman" panose="02020603050405020304" pitchFamily="18" charset="0"/>
                  </a:rPr>
                  <a:t> và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2800" dirty="0"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cs typeface="Times New Roman" panose="02020603050405020304" pitchFamily="18" charset="0"/>
                  </a:rPr>
                  <a:t> là </a:t>
                </a:r>
                <a:r>
                  <a:rPr lang="en-US" sz="2800" b="1" i="1" dirty="0" err="1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một</a:t>
                </a:r>
                <a:r>
                  <a:rPr lang="en-US" sz="2800" b="1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số</a:t>
                </a:r>
                <a:r>
                  <a:rPr lang="en-US" sz="2800" dirty="0" smtClean="0">
                    <a:cs typeface="Times New Roman" panose="02020603050405020304" pitchFamily="18" charset="0"/>
                  </a:rPr>
                  <a:t>,</a:t>
                </a:r>
                <a:r>
                  <a:rPr lang="en-US" sz="2800" dirty="0" smtClean="0"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cs typeface="Times New Roman" panose="02020603050405020304" pitchFamily="18" charset="0"/>
                  </a:rPr>
                  <a:t>được</a:t>
                </a:r>
                <a:r>
                  <a:rPr lang="en-US" sz="2800" dirty="0" smtClean="0"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cs typeface="Times New Roman" panose="02020603050405020304" pitchFamily="18" charset="0"/>
                  </a:rPr>
                  <a:t>xác</a:t>
                </a:r>
                <a:r>
                  <a:rPr lang="en-US" sz="2800" dirty="0"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cs typeface="Times New Roman" panose="02020603050405020304" pitchFamily="18" charset="0"/>
                  </a:rPr>
                  <a:t>định</a:t>
                </a:r>
                <a:r>
                  <a:rPr lang="en-US" sz="2800" dirty="0"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cs typeface="Times New Roman" panose="02020603050405020304" pitchFamily="18" charset="0"/>
                  </a:rPr>
                  <a:t>bởi</a:t>
                </a:r>
                <a:r>
                  <a:rPr lang="en-US" sz="2800" dirty="0"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cs typeface="Times New Roman" panose="02020603050405020304" pitchFamily="18" charset="0"/>
                  </a:rPr>
                  <a:t>công</a:t>
                </a:r>
                <a:r>
                  <a:rPr lang="en-US" sz="2800" dirty="0"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cs typeface="Times New Roman" panose="02020603050405020304" pitchFamily="18" charset="0"/>
                  </a:rPr>
                  <a:t>:</a:t>
                </a:r>
                <a:r>
                  <a:rPr lang="en-US" sz="2800" dirty="0" smtClean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2800" b="1">
                        <a:latin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.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.cos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)</a:t>
                </a:r>
                <a:endParaRPr lang="en-US" sz="2800" b="1" dirty="0" smtClean="0">
                  <a:solidFill>
                    <a:srgbClr val="FF0000"/>
                  </a:solidFill>
                  <a:cs typeface="Times New Roman" panose="02020603050405020304" pitchFamily="18" charset="0"/>
                </a:endParaRPr>
              </a:p>
              <a:p>
                <a:pPr>
                  <a:lnSpc>
                    <a:spcPct val="125000"/>
                  </a:lnSpc>
                </a:pPr>
                <a:r>
                  <a:rPr lang="en-US" sz="2800" b="1" i="1" dirty="0" err="1"/>
                  <a:t>Đ</a:t>
                </a:r>
                <a:r>
                  <a:rPr lang="en-US" sz="2800" b="1" i="1" dirty="0" err="1" smtClean="0"/>
                  <a:t>ặc</a:t>
                </a:r>
                <a:r>
                  <a:rPr lang="en-US" sz="2800" b="1" i="1" dirty="0" smtClean="0"/>
                  <a:t> </a:t>
                </a:r>
                <a:r>
                  <a:rPr lang="en-US" sz="2800" b="1" i="1" dirty="0" err="1" smtClean="0"/>
                  <a:t>biệt</a:t>
                </a:r>
                <a:r>
                  <a:rPr lang="en-US" sz="2800" b="1" i="1" dirty="0" smtClean="0"/>
                  <a:t>: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sz="2800" b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rgbClr val="0000FF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</a:t>
                </a:r>
                <a:r>
                  <a:rPr lang="en-US" sz="2800" b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2800" b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⇔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sz="2800" b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2800" b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= 0</a:t>
                </a:r>
                <a:endParaRPr lang="en-US" sz="2800" b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144000" cy="2068708"/>
              </a:xfrm>
              <a:prstGeom prst="rect">
                <a:avLst/>
              </a:prstGeom>
              <a:blipFill rotWithShape="1">
                <a:blip r:embed="rId3"/>
                <a:stretch>
                  <a:fillRect l="-1333" b="-76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877660"/>
              </p:ext>
            </p:extLst>
          </p:nvPr>
        </p:nvGraphicFramePr>
        <p:xfrm>
          <a:off x="94195" y="4187950"/>
          <a:ext cx="76835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7" name="Equation" r:id="rId4" imgW="7683480" imgH="634680" progId="Equation.DSMT4">
                  <p:embed/>
                </p:oleObj>
              </mc:Choice>
              <mc:Fallback>
                <p:oleObj name="Equation" r:id="rId4" imgW="768348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4195" y="4187950"/>
                        <a:ext cx="76835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42445" y="5149852"/>
            <a:ext cx="758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Mà</a:t>
            </a:r>
            <a:r>
              <a:rPr lang="en-US" sz="2600" dirty="0" smtClean="0"/>
              <a:t> </a:t>
            </a:r>
            <a:endParaRPr lang="en-US" sz="2600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910065"/>
              </p:ext>
            </p:extLst>
          </p:nvPr>
        </p:nvGraphicFramePr>
        <p:xfrm>
          <a:off x="777250" y="4968945"/>
          <a:ext cx="33274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8" name="Equation" r:id="rId6" imgW="3327120" imgH="812520" progId="Equation.DSMT4">
                  <p:embed/>
                </p:oleObj>
              </mc:Choice>
              <mc:Fallback>
                <p:oleObj name="Equation" r:id="rId6" imgW="332712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77250" y="4968945"/>
                        <a:ext cx="332740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6353269"/>
              </p:ext>
            </p:extLst>
          </p:nvPr>
        </p:nvGraphicFramePr>
        <p:xfrm>
          <a:off x="170090" y="5955580"/>
          <a:ext cx="34290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" name="Equation" r:id="rId8" imgW="3429000" imgH="812520" progId="Equation.DSMT4">
                  <p:embed/>
                </p:oleObj>
              </mc:Choice>
              <mc:Fallback>
                <p:oleObj name="Equation" r:id="rId8" imgW="342900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0090" y="5955580"/>
                        <a:ext cx="342900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16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2430" y="4719215"/>
            <a:ext cx="1991569" cy="212506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0" y="2080730"/>
                <a:ext cx="9144000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b="1" u="sng" dirty="0" smtClean="0">
                    <a:solidFill>
                      <a:srgbClr val="00B050"/>
                    </a:solidFill>
                  </a:rPr>
                  <a:t>BT7: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rgbClr val="00B050"/>
                    </a:solidFill>
                  </a:rPr>
                  <a:t>Cho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B050"/>
                        </a:solidFill>
                        <a:ea typeface="Cambria Math"/>
                      </a:rPr>
                      <m:t>∆</m:t>
                    </m:r>
                  </m:oMath>
                </a14:m>
                <a:r>
                  <a:rPr lang="en-US" sz="2800" b="1" dirty="0" smtClean="0">
                    <a:solidFill>
                      <a:srgbClr val="00B050"/>
                    </a:solidFill>
                  </a:rPr>
                  <a:t>ABC </a:t>
                </a:r>
                <a:r>
                  <a:rPr lang="en-US" sz="2800" b="1" dirty="0" err="1">
                    <a:solidFill>
                      <a:srgbClr val="00B050"/>
                    </a:solidFill>
                  </a:rPr>
                  <a:t>vuông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</a:rPr>
                  <a:t>tại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 A </a:t>
                </a:r>
                <a:r>
                  <a:rPr lang="en-US" sz="2800" b="1" dirty="0" err="1">
                    <a:solidFill>
                      <a:srgbClr val="00B050"/>
                    </a:solidFill>
                  </a:rPr>
                  <a:t>có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rgbClr val="00B050"/>
                    </a:solidFill>
                  </a:rPr>
                  <a:t>AB 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= </a:t>
                </a:r>
                <a:r>
                  <a:rPr lang="en-US" sz="2800" b="1" i="1" dirty="0" smtClean="0">
                    <a:solidFill>
                      <a:srgbClr val="00B050"/>
                    </a:solidFill>
                  </a:rPr>
                  <a:t>a</a:t>
                </a:r>
                <a:r>
                  <a:rPr lang="en-US" sz="2800" b="1" dirty="0" smtClean="0">
                    <a:solidFill>
                      <a:srgbClr val="00B050"/>
                    </a:solidFill>
                  </a:rPr>
                  <a:t>, BC 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= </a:t>
                </a:r>
                <a:r>
                  <a:rPr lang="en-US" sz="2800" b="1" dirty="0" smtClean="0">
                    <a:solidFill>
                      <a:srgbClr val="00B050"/>
                    </a:solidFill>
                  </a:rPr>
                  <a:t>2</a:t>
                </a:r>
                <a:r>
                  <a:rPr lang="en-US" sz="2800" b="1" i="1" dirty="0" smtClean="0">
                    <a:solidFill>
                      <a:srgbClr val="00B050"/>
                    </a:solidFill>
                  </a:rPr>
                  <a:t>a</a:t>
                </a:r>
                <a:endParaRPr lang="en-US" sz="2800" b="1" dirty="0">
                  <a:solidFill>
                    <a:srgbClr val="00B050"/>
                  </a:solidFill>
                </a:endParaRPr>
              </a:p>
              <a:p>
                <a:pPr marL="514350" indent="-514350">
                  <a:lnSpc>
                    <a:spcPct val="150000"/>
                  </a:lnSpc>
                  <a:buAutoNum type="alphaLcParenR"/>
                </a:pPr>
                <a:r>
                  <a:rPr lang="pt-BR" sz="2800" b="1" dirty="0" smtClean="0">
                    <a:solidFill>
                      <a:srgbClr val="CC00CC"/>
                    </a:solidFill>
                  </a:rPr>
                  <a:t>Tính </a:t>
                </a:r>
                <a:r>
                  <a:rPr lang="pt-BR" sz="2800" b="1" dirty="0">
                    <a:solidFill>
                      <a:srgbClr val="CC00CC"/>
                    </a:solidFill>
                  </a:rPr>
                  <a:t>các tích vô hướng</a:t>
                </a:r>
                <a:r>
                  <a:rPr lang="pt-BR" sz="2800" b="1" dirty="0" smtClean="0">
                    <a:solidFill>
                      <a:srgbClr val="CC00CC"/>
                    </a:solidFill>
                  </a:rPr>
                  <a:t>:</a:t>
                </a:r>
              </a:p>
              <a:p>
                <a:pPr marL="514350" indent="-514350">
                  <a:lnSpc>
                    <a:spcPct val="150000"/>
                  </a:lnSpc>
                  <a:buAutoNum type="alphaLcParenR"/>
                </a:pPr>
                <a:r>
                  <a:rPr lang="pt-BR" sz="2800" b="1" dirty="0" smtClean="0">
                    <a:solidFill>
                      <a:srgbClr val="CC00CC"/>
                    </a:solidFill>
                  </a:rPr>
                  <a:t>Tính </a:t>
                </a:r>
                <a:r>
                  <a:rPr lang="pt-BR" sz="2800" b="1" dirty="0">
                    <a:solidFill>
                      <a:srgbClr val="CC00CC"/>
                    </a:solidFill>
                  </a:rPr>
                  <a:t>giá trị của biểu </a:t>
                </a:r>
                <a:r>
                  <a:rPr lang="pt-BR" sz="2800" b="1" dirty="0" smtClean="0">
                    <a:solidFill>
                      <a:srgbClr val="CC00CC"/>
                    </a:solidFill>
                  </a:rPr>
                  <a:t>thức:</a:t>
                </a: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080730"/>
                <a:ext cx="9144000" cy="2031325"/>
              </a:xfrm>
              <a:prstGeom prst="rect">
                <a:avLst/>
              </a:prstGeom>
              <a:blipFill rotWithShape="1">
                <a:blip r:embed="rId11"/>
                <a:stretch>
                  <a:fillRect l="-1333" b="-41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099492"/>
              </p:ext>
            </p:extLst>
          </p:nvPr>
        </p:nvGraphicFramePr>
        <p:xfrm>
          <a:off x="4207860" y="2837545"/>
          <a:ext cx="2489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" name="Equation" r:id="rId12" imgW="2489040" imgH="533160" progId="Equation.DSMT4">
                  <p:embed/>
                </p:oleObj>
              </mc:Choice>
              <mc:Fallback>
                <p:oleObj name="Equation" r:id="rId12" imgW="248904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207860" y="2837545"/>
                        <a:ext cx="2489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296233"/>
              </p:ext>
            </p:extLst>
          </p:nvPr>
        </p:nvGraphicFramePr>
        <p:xfrm>
          <a:off x="4528605" y="3446840"/>
          <a:ext cx="4521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1" name="Equation" r:id="rId14" imgW="4520880" imgH="533160" progId="Equation.DSMT4">
                  <p:embed/>
                </p:oleObj>
              </mc:Choice>
              <mc:Fallback>
                <p:oleObj name="Equation" r:id="rId14" imgW="452088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528605" y="3446840"/>
                        <a:ext cx="4521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504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0" y="13725"/>
                <a:ext cx="9144000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b="1" u="sng" dirty="0" smtClean="0">
                    <a:solidFill>
                      <a:srgbClr val="00B050"/>
                    </a:solidFill>
                  </a:rPr>
                  <a:t>BT7: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rgbClr val="00B050"/>
                    </a:solidFill>
                  </a:rPr>
                  <a:t>Cho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B050"/>
                        </a:solidFill>
                        <a:ea typeface="Cambria Math"/>
                      </a:rPr>
                      <m:t>∆</m:t>
                    </m:r>
                  </m:oMath>
                </a14:m>
                <a:r>
                  <a:rPr lang="en-US" sz="2800" b="1" dirty="0" smtClean="0">
                    <a:solidFill>
                      <a:srgbClr val="00B050"/>
                    </a:solidFill>
                  </a:rPr>
                  <a:t>ABC </a:t>
                </a:r>
                <a:r>
                  <a:rPr lang="en-US" sz="2800" b="1" dirty="0" err="1">
                    <a:solidFill>
                      <a:srgbClr val="00B050"/>
                    </a:solidFill>
                  </a:rPr>
                  <a:t>vuông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</a:rPr>
                  <a:t>tại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 A </a:t>
                </a:r>
                <a:r>
                  <a:rPr lang="en-US" sz="2800" b="1" dirty="0" err="1">
                    <a:solidFill>
                      <a:srgbClr val="00B050"/>
                    </a:solidFill>
                  </a:rPr>
                  <a:t>có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rgbClr val="00B050"/>
                    </a:solidFill>
                  </a:rPr>
                  <a:t>AB 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= </a:t>
                </a:r>
                <a:r>
                  <a:rPr lang="en-US" sz="2800" b="1" i="1" dirty="0" smtClean="0">
                    <a:solidFill>
                      <a:srgbClr val="00B050"/>
                    </a:solidFill>
                  </a:rPr>
                  <a:t>a</a:t>
                </a:r>
                <a:r>
                  <a:rPr lang="en-US" sz="2800" b="1" dirty="0" smtClean="0">
                    <a:solidFill>
                      <a:srgbClr val="00B050"/>
                    </a:solidFill>
                  </a:rPr>
                  <a:t>, BC 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= </a:t>
                </a:r>
                <a:r>
                  <a:rPr lang="en-US" sz="2800" b="1" dirty="0" smtClean="0">
                    <a:solidFill>
                      <a:srgbClr val="00B050"/>
                    </a:solidFill>
                  </a:rPr>
                  <a:t>2</a:t>
                </a:r>
                <a:r>
                  <a:rPr lang="en-US" sz="2800" b="1" i="1" dirty="0" smtClean="0">
                    <a:solidFill>
                      <a:srgbClr val="00B050"/>
                    </a:solidFill>
                  </a:rPr>
                  <a:t>a</a:t>
                </a:r>
                <a:endParaRPr lang="en-US" sz="2800" b="1" dirty="0">
                  <a:solidFill>
                    <a:srgbClr val="00B050"/>
                  </a:solidFill>
                </a:endParaRPr>
              </a:p>
              <a:p>
                <a:pPr marL="514350" indent="-514350">
                  <a:lnSpc>
                    <a:spcPct val="150000"/>
                  </a:lnSpc>
                  <a:buAutoNum type="alphaLcParenR"/>
                </a:pPr>
                <a:r>
                  <a:rPr lang="pt-BR" sz="2800" b="1" dirty="0" smtClean="0">
                    <a:solidFill>
                      <a:srgbClr val="CC00CC"/>
                    </a:solidFill>
                  </a:rPr>
                  <a:t>Tính </a:t>
                </a:r>
                <a:r>
                  <a:rPr lang="pt-BR" sz="2800" b="1" dirty="0">
                    <a:solidFill>
                      <a:srgbClr val="CC00CC"/>
                    </a:solidFill>
                  </a:rPr>
                  <a:t>các tích vô hướng</a:t>
                </a:r>
                <a:r>
                  <a:rPr lang="pt-BR" sz="2800" b="1" dirty="0" smtClean="0">
                    <a:solidFill>
                      <a:srgbClr val="CC00CC"/>
                    </a:solidFill>
                  </a:rPr>
                  <a:t>:</a:t>
                </a:r>
              </a:p>
              <a:p>
                <a:pPr marL="514350" indent="-514350">
                  <a:lnSpc>
                    <a:spcPct val="150000"/>
                  </a:lnSpc>
                  <a:buAutoNum type="alphaLcParenR"/>
                </a:pPr>
                <a:r>
                  <a:rPr lang="pt-BR" sz="2800" b="1" dirty="0" smtClean="0">
                    <a:solidFill>
                      <a:srgbClr val="CC00CC"/>
                    </a:solidFill>
                  </a:rPr>
                  <a:t>Tính </a:t>
                </a:r>
                <a:r>
                  <a:rPr lang="pt-BR" sz="2800" b="1" dirty="0">
                    <a:solidFill>
                      <a:srgbClr val="CC00CC"/>
                    </a:solidFill>
                  </a:rPr>
                  <a:t>giá trị của biểu </a:t>
                </a:r>
                <a:r>
                  <a:rPr lang="pt-BR" sz="2800" b="1" dirty="0" smtClean="0">
                    <a:solidFill>
                      <a:srgbClr val="CC00CC"/>
                    </a:solidFill>
                  </a:rPr>
                  <a:t>thức:</a:t>
                </a: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725"/>
                <a:ext cx="9144000" cy="2031325"/>
              </a:xfrm>
              <a:prstGeom prst="rect">
                <a:avLst/>
              </a:prstGeom>
              <a:blipFill rotWithShape="1">
                <a:blip r:embed="rId3"/>
                <a:stretch>
                  <a:fillRect l="-1333" b="-45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60910"/>
              </p:ext>
            </p:extLst>
          </p:nvPr>
        </p:nvGraphicFramePr>
        <p:xfrm>
          <a:off x="4207860" y="770540"/>
          <a:ext cx="2489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2" name="Equation" r:id="rId4" imgW="2489040" imgH="533160" progId="Equation.DSMT4">
                  <p:embed/>
                </p:oleObj>
              </mc:Choice>
              <mc:Fallback>
                <p:oleObj name="Equation" r:id="rId4" imgW="248904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07860" y="770540"/>
                        <a:ext cx="2489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451155"/>
              </p:ext>
            </p:extLst>
          </p:nvPr>
        </p:nvGraphicFramePr>
        <p:xfrm>
          <a:off x="4528605" y="1379835"/>
          <a:ext cx="4521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3" name="Equation" r:id="rId6" imgW="4520880" imgH="533160" progId="Equation.DSMT4">
                  <p:embed/>
                </p:oleObj>
              </mc:Choice>
              <mc:Fallback>
                <p:oleObj name="Equation" r:id="rId6" imgW="452088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28605" y="1379835"/>
                        <a:ext cx="4521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958493"/>
              </p:ext>
            </p:extLst>
          </p:nvPr>
        </p:nvGraphicFramePr>
        <p:xfrm>
          <a:off x="94195" y="2062890"/>
          <a:ext cx="5791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4" name="Equation" r:id="rId8" imgW="5790960" imgH="533160" progId="Equation.DSMT4">
                  <p:embed/>
                </p:oleObj>
              </mc:Choice>
              <mc:Fallback>
                <p:oleObj name="Equation" r:id="rId8" imgW="579096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4195" y="2062890"/>
                        <a:ext cx="5791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42445" y="3176824"/>
            <a:ext cx="758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Mà</a:t>
            </a:r>
            <a:r>
              <a:rPr lang="en-US" sz="2600" dirty="0" smtClean="0"/>
              <a:t> </a:t>
            </a:r>
            <a:endParaRPr lang="en-US" sz="2600" dirty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407408"/>
              </p:ext>
            </p:extLst>
          </p:nvPr>
        </p:nvGraphicFramePr>
        <p:xfrm>
          <a:off x="853145" y="2778250"/>
          <a:ext cx="548640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5" name="Equation" r:id="rId10" imgW="5486400" imgH="1409400" progId="Equation.DSMT4">
                  <p:embed/>
                </p:oleObj>
              </mc:Choice>
              <mc:Fallback>
                <p:oleObj name="Equation" r:id="rId10" imgW="548640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53145" y="2778250"/>
                        <a:ext cx="5486400" cy="140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7538218"/>
              </p:ext>
            </p:extLst>
          </p:nvPr>
        </p:nvGraphicFramePr>
        <p:xfrm>
          <a:off x="176885" y="4399580"/>
          <a:ext cx="46228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6" name="Equation" r:id="rId12" imgW="4622760" imgH="850680" progId="Equation.DSMT4">
                  <p:embed/>
                </p:oleObj>
              </mc:Choice>
              <mc:Fallback>
                <p:oleObj name="Equation" r:id="rId12" imgW="462276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76885" y="4399580"/>
                        <a:ext cx="46228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027243"/>
              </p:ext>
            </p:extLst>
          </p:nvPr>
        </p:nvGraphicFramePr>
        <p:xfrm>
          <a:off x="96838" y="5629955"/>
          <a:ext cx="8813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7" name="Equation" r:id="rId14" imgW="8813520" imgH="507960" progId="Equation.DSMT4">
                  <p:embed/>
                </p:oleObj>
              </mc:Choice>
              <mc:Fallback>
                <p:oleObj name="Equation" r:id="rId14" imgW="881352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6838" y="5629955"/>
                        <a:ext cx="88138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" name="Picture 23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375" y="1911100"/>
            <a:ext cx="2670785" cy="30357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667727"/>
              </p:ext>
            </p:extLst>
          </p:nvPr>
        </p:nvGraphicFramePr>
        <p:xfrm>
          <a:off x="782215" y="6285780"/>
          <a:ext cx="5080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8" name="Equation" r:id="rId17" imgW="5079960" imgH="482400" progId="Equation.DSMT4">
                  <p:embed/>
                </p:oleObj>
              </mc:Choice>
              <mc:Fallback>
                <p:oleObj name="Equation" r:id="rId17" imgW="50799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82215" y="6285780"/>
                        <a:ext cx="50800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504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913881"/>
              </p:ext>
            </p:extLst>
          </p:nvPr>
        </p:nvGraphicFramePr>
        <p:xfrm>
          <a:off x="6797675" y="1076325"/>
          <a:ext cx="1206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7" name="Equation" r:id="rId3" imgW="1206360" imgH="533160" progId="Equation.DSMT4">
                  <p:embed/>
                </p:oleObj>
              </mc:Choice>
              <mc:Fallback>
                <p:oleObj name="Equation" r:id="rId3" imgW="1206360" imgH="5331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75" y="1076325"/>
                        <a:ext cx="12065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-4803"/>
            <a:ext cx="9144000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pt-BR" altLang="en-US" sz="2800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BT8:</a:t>
            </a:r>
            <a:r>
              <a:rPr kumimoji="0" lang="pt-BR" altLang="en-US" sz="2800" b="1" i="0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Cho tam giác ABC có AB = 5, BC = 7, AC = 8.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CC00CC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a) Tính </a:t>
            </a:r>
            <a:endParaRPr lang="en-US" altLang="en-US" sz="2800" b="1" dirty="0">
              <a:solidFill>
                <a:srgbClr val="CC00CC"/>
              </a:solidFill>
              <a:latin typeface="+mn-lt"/>
            </a:endParaRPr>
          </a:p>
          <a:p>
            <a:pPr lvl="0" eaLnBrk="0" hangingPunct="0">
              <a:lnSpc>
                <a:spcPct val="125000"/>
              </a:lnSpc>
              <a:tabLst/>
            </a:pP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b) Gọi D là điểm trên CA sao cho CD = 3. </a:t>
            </a: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CC00CC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Tính </a:t>
            </a:r>
            <a:endParaRPr lang="pt-BR" altLang="en-US" sz="2800" b="1" dirty="0">
              <a:solidFill>
                <a:srgbClr val="CC00CC"/>
              </a:solidFill>
              <a:latin typeface="+mn-lt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071902"/>
              </p:ext>
            </p:extLst>
          </p:nvPr>
        </p:nvGraphicFramePr>
        <p:xfrm>
          <a:off x="1200150" y="544513"/>
          <a:ext cx="2641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8" name="Equation" r:id="rId5" imgW="2641320" imgH="533160" progId="Equation.DSMT4">
                  <p:embed/>
                </p:oleObj>
              </mc:Choice>
              <mc:Fallback>
                <p:oleObj name="Equation" r:id="rId5" imgW="2641320" imgH="5331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544513"/>
                        <a:ext cx="26416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034906"/>
              </p:ext>
            </p:extLst>
          </p:nvPr>
        </p:nvGraphicFramePr>
        <p:xfrm>
          <a:off x="90488" y="1683415"/>
          <a:ext cx="73660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9" name="Equation" r:id="rId7" imgW="7365960" imgH="672840" progId="Equation.DSMT4">
                  <p:embed/>
                </p:oleObj>
              </mc:Choice>
              <mc:Fallback>
                <p:oleObj name="Equation" r:id="rId7" imgW="73659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0488" y="1683415"/>
                        <a:ext cx="7366000" cy="67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4595996" y="2214680"/>
            <a:ext cx="454800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0" lang="pt-BR" altLang="en-US" sz="2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AB = c = 5, BC = </a:t>
            </a:r>
            <a:r>
              <a:rPr kumimoji="0" lang="pt-BR" altLang="en-US" sz="260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pt-BR" altLang="en-US" sz="2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 = 7, AC = b = 8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3050" y="3353105"/>
            <a:ext cx="168799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 smtClean="0">
                <a:solidFill>
                  <a:srgbClr val="FF9900"/>
                </a:solidFill>
              </a:rPr>
              <a:t>Cách</a:t>
            </a:r>
            <a:r>
              <a:rPr lang="en-US" sz="2600" b="1" dirty="0" smtClean="0">
                <a:solidFill>
                  <a:srgbClr val="FF9900"/>
                </a:solidFill>
              </a:rPr>
              <a:t> </a:t>
            </a:r>
            <a:r>
              <a:rPr lang="en-US" sz="2600" b="1" dirty="0" err="1" smtClean="0">
                <a:solidFill>
                  <a:srgbClr val="FF9900"/>
                </a:solidFill>
              </a:rPr>
              <a:t>khác</a:t>
            </a:r>
            <a:r>
              <a:rPr lang="en-US" sz="2600" b="1" dirty="0" smtClean="0">
                <a:solidFill>
                  <a:srgbClr val="FF9900"/>
                </a:solidFill>
              </a:rPr>
              <a:t>:</a:t>
            </a:r>
            <a:endParaRPr lang="en-US" sz="2600" b="1" dirty="0">
              <a:solidFill>
                <a:srgbClr val="FF9900"/>
              </a:solidFill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966875"/>
              </p:ext>
            </p:extLst>
          </p:nvPr>
        </p:nvGraphicFramePr>
        <p:xfrm>
          <a:off x="3792920" y="3884370"/>
          <a:ext cx="5029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0" name="Equation" r:id="rId9" imgW="5029200" imgH="711000" progId="Equation.DSMT4">
                  <p:embed/>
                </p:oleObj>
              </mc:Choice>
              <mc:Fallback>
                <p:oleObj name="Equation" r:id="rId9" imgW="502920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92920" y="3884370"/>
                        <a:ext cx="50292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55" y="3960265"/>
            <a:ext cx="3680615" cy="250453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913818"/>
              </p:ext>
            </p:extLst>
          </p:nvPr>
        </p:nvGraphicFramePr>
        <p:xfrm>
          <a:off x="625460" y="2502205"/>
          <a:ext cx="41783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1" name="Equation" r:id="rId12" imgW="4178160" imgH="850680" progId="Equation.DSMT4">
                  <p:embed/>
                </p:oleObj>
              </mc:Choice>
              <mc:Fallback>
                <p:oleObj name="Equation" r:id="rId12" imgW="417816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25460" y="2502205"/>
                        <a:ext cx="41783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631903"/>
              </p:ext>
            </p:extLst>
          </p:nvPr>
        </p:nvGraphicFramePr>
        <p:xfrm>
          <a:off x="94195" y="3362450"/>
          <a:ext cx="3200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2" name="Equation" r:id="rId14" imgW="3200400" imgH="825480" progId="Equation.DSMT4">
                  <p:embed/>
                </p:oleObj>
              </mc:Choice>
              <mc:Fallback>
                <p:oleObj name="Equation" r:id="rId14" imgW="320040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4195" y="3362450"/>
                        <a:ext cx="32004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1259190"/>
              </p:ext>
            </p:extLst>
          </p:nvPr>
        </p:nvGraphicFramePr>
        <p:xfrm>
          <a:off x="3433575" y="4628332"/>
          <a:ext cx="44196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3" name="Equation" r:id="rId16" imgW="4419360" imgH="583920" progId="Equation.DSMT4">
                  <p:embed/>
                </p:oleObj>
              </mc:Choice>
              <mc:Fallback>
                <p:oleObj name="Equation" r:id="rId16" imgW="441936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433575" y="4628332"/>
                        <a:ext cx="441960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100905"/>
              </p:ext>
            </p:extLst>
          </p:nvPr>
        </p:nvGraphicFramePr>
        <p:xfrm>
          <a:off x="3433575" y="5326375"/>
          <a:ext cx="4419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4" name="Equation" r:id="rId18" imgW="4419360" imgH="507960" progId="Equation.DSMT4">
                  <p:embed/>
                </p:oleObj>
              </mc:Choice>
              <mc:Fallback>
                <p:oleObj name="Equation" r:id="rId18" imgW="441936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433575" y="5326375"/>
                        <a:ext cx="44196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098562"/>
              </p:ext>
            </p:extLst>
          </p:nvPr>
        </p:nvGraphicFramePr>
        <p:xfrm>
          <a:off x="3433575" y="5955580"/>
          <a:ext cx="56261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5" name="Equation" r:id="rId20" imgW="5626080" imgH="812520" progId="Equation.DSMT4">
                  <p:embed/>
                </p:oleObj>
              </mc:Choice>
              <mc:Fallback>
                <p:oleObj name="Equation" r:id="rId20" imgW="562608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433575" y="5955580"/>
                        <a:ext cx="562610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8300" y="2692817"/>
            <a:ext cx="758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Mà</a:t>
            </a:r>
            <a:r>
              <a:rPr lang="en-US" sz="2600" dirty="0" smtClean="0"/>
              <a:t>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6504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583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MathType 7.0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66</cp:revision>
  <dcterms:created xsi:type="dcterms:W3CDTF">2022-11-27T05:38:21Z</dcterms:created>
  <dcterms:modified xsi:type="dcterms:W3CDTF">2022-11-27T15:58:48Z</dcterms:modified>
</cp:coreProperties>
</file>